
<file path=[Content_Types].xml><?xml version="1.0" encoding="utf-8"?>
<Types xmlns="http://schemas.openxmlformats.org/package/2006/content-types">
  <Override PartName="/ppt/slides/slide3.xml" ContentType="application/vnd.openxmlformats-officedocument.presentationml.slide+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Default Extension="jpeg" ContentType="image/jpeg"/>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slideLayouts/slideLayout10.xml" ContentType="application/vnd.openxmlformats-officedocument.presentationml.slideLayout+xml"/>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4" r:id="rId1"/>
  </p:sld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98D0DDB4-DDFF-6345-9F2E-84C16BA47A20}" type="datetimeFigureOut">
              <a:rPr lang="en-US" smtClean="0"/>
              <a:pPr/>
              <a:t>9/30/11</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AU" smtClean="0"/>
              <a:t>Click to edit Master text styles</a:t>
            </a:r>
          </a:p>
        </p:txBody>
      </p:sp>
      <p:sp>
        <p:nvSpPr>
          <p:cNvPr id="5" name="Date Placeholder 4"/>
          <p:cNvSpPr>
            <a:spLocks noGrp="1"/>
          </p:cNvSpPr>
          <p:nvPr>
            <p:ph type="dt" sz="half" idx="10"/>
          </p:nvPr>
        </p:nvSpPr>
        <p:spPr/>
        <p:txBody>
          <a:bodyPr/>
          <a:lstStyle/>
          <a:p>
            <a:fld id="{98D0DDB4-DDFF-6345-9F2E-84C16BA47A20}"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98D0DDB4-DDFF-6345-9F2E-84C16BA47A20}"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98D0DDB4-DDFF-6345-9F2E-84C16BA47A20}"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98D0DDB4-DDFF-6345-9F2E-84C16BA47A20}"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8D0DDB4-DDFF-6345-9F2E-84C16BA47A20}"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AU"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98D0DDB4-DDFF-6345-9F2E-84C16BA47A20}"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98D0DDB4-DDFF-6345-9F2E-84C16BA47A20}" type="datetimeFigureOut">
              <a:rPr lang="en-US" smtClean="0"/>
              <a:pPr/>
              <a:t>9/30/11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98D0DDB4-DDFF-6345-9F2E-84C16BA47A20}" type="datetimeFigureOut">
              <a:rPr lang="en-US" smtClean="0"/>
              <a:pPr/>
              <a:t>9/30/11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8D0DDB4-DDFF-6345-9F2E-84C16BA47A20}" type="datetimeFigureOut">
              <a:rPr lang="en-US" smtClean="0"/>
              <a:pPr/>
              <a:t>9/30/11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AU"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8D0DDB4-DDFF-6345-9F2E-84C16BA47A20}"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AU"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AU" smtClean="0"/>
              <a:t>Click to edit Master text styles</a:t>
            </a:r>
          </a:p>
        </p:txBody>
      </p:sp>
      <p:sp>
        <p:nvSpPr>
          <p:cNvPr id="5" name="Date Placeholder 4"/>
          <p:cNvSpPr>
            <a:spLocks noGrp="1"/>
          </p:cNvSpPr>
          <p:nvPr>
            <p:ph type="dt" sz="half" idx="10"/>
          </p:nvPr>
        </p:nvSpPr>
        <p:spPr/>
        <p:txBody>
          <a:bodyPr/>
          <a:lstStyle/>
          <a:p>
            <a:fld id="{98D0DDB4-DDFF-6345-9F2E-84C16BA47A20}"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F5609-F375-B64E-A461-EF7893E444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98D0DDB4-DDFF-6345-9F2E-84C16BA47A20}" type="datetimeFigureOut">
              <a:rPr lang="en-US" smtClean="0"/>
              <a:pPr/>
              <a:t>9/30/11</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77F5609-F375-B64E-A461-EF7893E444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urriculumsupport.education.nsw.gov.au/countmein/teachers_teaching_ideas_-_butterfly_ten_frame.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707" y="2876053"/>
            <a:ext cx="7196328" cy="987552"/>
          </a:xfrm>
        </p:spPr>
        <p:txBody>
          <a:bodyPr/>
          <a:lstStyle/>
          <a:p>
            <a:pPr algn="ctr"/>
            <a:r>
              <a:rPr lang="en-US" sz="2400" dirty="0" smtClean="0"/>
              <a:t>Digital Resources one</a:t>
            </a:r>
          </a:p>
          <a:p>
            <a:pPr algn="ctr"/>
            <a:r>
              <a:rPr lang="en-US" sz="3600" i="1" dirty="0" smtClean="0"/>
              <a:t>Butterfly Ten Frame</a:t>
            </a:r>
            <a:endParaRPr lang="en-US" sz="3600" i="1" dirty="0"/>
          </a:p>
        </p:txBody>
      </p:sp>
      <p:pic>
        <p:nvPicPr>
          <p:cNvPr id="5" name="Picture 4"/>
          <p:cNvPicPr>
            <a:picLocks noChangeAspect="1"/>
          </p:cNvPicPr>
          <p:nvPr/>
        </p:nvPicPr>
        <p:blipFill>
          <a:blip r:embed="rId2"/>
          <a:stretch>
            <a:fillRect/>
          </a:stretch>
        </p:blipFill>
        <p:spPr>
          <a:xfrm>
            <a:off x="1693400" y="1503723"/>
            <a:ext cx="7003985" cy="121008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540172"/>
            <a:ext cx="8116058" cy="2271012"/>
          </a:xfrm>
        </p:spPr>
        <p:txBody>
          <a:bodyPr>
            <a:normAutofit fontScale="90000"/>
          </a:bodyPr>
          <a:lstStyle/>
          <a:p>
            <a:r>
              <a:rPr lang="en-AU" sz="2000" u="sng" dirty="0" smtClean="0">
                <a:solidFill>
                  <a:schemeClr val="tx1"/>
                </a:solidFill>
              </a:rPr>
              <a:t>Purpose of game</a:t>
            </a:r>
            <a:r>
              <a:rPr lang="en-AU" sz="2000" dirty="0" smtClean="0">
                <a:solidFill>
                  <a:schemeClr val="tx1"/>
                </a:solidFill>
              </a:rPr>
              <a:t/>
            </a:r>
            <a:br>
              <a:rPr lang="en-AU" sz="2000" dirty="0" smtClean="0">
                <a:solidFill>
                  <a:schemeClr val="tx1"/>
                </a:solidFill>
              </a:rPr>
            </a:br>
            <a:r>
              <a:rPr lang="en-AU" sz="2000" dirty="0" smtClean="0">
                <a:solidFill>
                  <a:schemeClr val="tx1"/>
                </a:solidFill>
              </a:rPr>
              <a:t>The purpose of the game is to reinforce and practice combining and partitioning concepts. The game involves joining or separating collections of objects. By starting with a ‘full frame’ and taking a group or groups of objects away, students can practice number combinations to ten. </a:t>
            </a:r>
            <a:r>
              <a:rPr lang="en-AU" sz="2000" dirty="0" smtClean="0">
                <a:solidFill>
                  <a:schemeClr val="bg1"/>
                </a:solidFill>
              </a:rPr>
              <a:t/>
            </a:r>
            <a:br>
              <a:rPr lang="en-AU" sz="2000" dirty="0" smtClean="0">
                <a:solidFill>
                  <a:schemeClr val="bg1"/>
                </a:solidFill>
              </a:rPr>
            </a:br>
            <a:endParaRPr lang="en-US" sz="2000" dirty="0">
              <a:solidFill>
                <a:schemeClr val="bg1"/>
              </a:solidFill>
            </a:endParaRPr>
          </a:p>
        </p:txBody>
      </p:sp>
      <p:pic>
        <p:nvPicPr>
          <p:cNvPr id="4" name="Picture 3"/>
          <p:cNvPicPr>
            <a:picLocks noChangeAspect="1"/>
          </p:cNvPicPr>
          <p:nvPr/>
        </p:nvPicPr>
        <p:blipFill>
          <a:blip r:embed="rId2"/>
          <a:stretch>
            <a:fillRect/>
          </a:stretch>
        </p:blipFill>
        <p:spPr>
          <a:xfrm>
            <a:off x="765174" y="3429000"/>
            <a:ext cx="3751758" cy="291991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5240180" y="3428999"/>
            <a:ext cx="3641052" cy="29199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853" y="218989"/>
            <a:ext cx="8049502" cy="3620615"/>
          </a:xfrm>
        </p:spPr>
        <p:txBody>
          <a:bodyPr>
            <a:normAutofit/>
          </a:bodyPr>
          <a:lstStyle/>
          <a:p>
            <a:pPr algn="ctr">
              <a:buNone/>
            </a:pPr>
            <a:r>
              <a:rPr lang="en-US" sz="2000" u="sng" dirty="0" smtClean="0"/>
              <a:t>Advantages of the resources</a:t>
            </a:r>
          </a:p>
          <a:p>
            <a:pPr algn="ctr">
              <a:buNone/>
            </a:pPr>
            <a:r>
              <a:rPr lang="en-US" sz="2000" dirty="0" smtClean="0"/>
              <a:t>The concept and purpose of the game is relevant and appropriate for lower primary grades that are at the symbolic stage of the language model (Jamieson-Proctor, 2010). The  ‘Butterfly Ten Frame’ game has been developed by the New South Wales Department of Education and Training (2009), Which makes it a reliable resources that would be allowed to be accessed through most school computers. The  ‘Count Me in too’ website also provides teachers and students with a wide variety of curriculum subject games and free printable resources across many year levels. </a:t>
            </a:r>
          </a:p>
          <a:p>
            <a:pPr algn="ctr">
              <a:buNone/>
            </a:pPr>
            <a:endParaRPr lang="en-US" dirty="0" smtClean="0"/>
          </a:p>
        </p:txBody>
      </p:sp>
      <p:pic>
        <p:nvPicPr>
          <p:cNvPr id="4" name="Picture 3"/>
          <p:cNvPicPr>
            <a:picLocks noChangeAspect="1"/>
          </p:cNvPicPr>
          <p:nvPr/>
        </p:nvPicPr>
        <p:blipFill>
          <a:blip r:embed="rId2"/>
          <a:stretch>
            <a:fillRect/>
          </a:stretch>
        </p:blipFill>
        <p:spPr>
          <a:xfrm>
            <a:off x="597236" y="5452369"/>
            <a:ext cx="6489700" cy="1092200"/>
          </a:xfrm>
          <a:prstGeom prst="rect">
            <a:avLst/>
          </a:prstGeom>
        </p:spPr>
      </p:pic>
      <p:cxnSp>
        <p:nvCxnSpPr>
          <p:cNvPr id="6" name="Straight Arrow Connector 5"/>
          <p:cNvCxnSpPr/>
          <p:nvPr/>
        </p:nvCxnSpPr>
        <p:spPr>
          <a:xfrm flipV="1">
            <a:off x="4350289" y="4481971"/>
            <a:ext cx="1459828" cy="970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Callout 6"/>
          <p:cNvSpPr/>
          <p:nvPr/>
        </p:nvSpPr>
        <p:spPr>
          <a:xfrm>
            <a:off x="5810117" y="3781206"/>
            <a:ext cx="3080238" cy="1671163"/>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175074" y="3881806"/>
            <a:ext cx="2540101" cy="1200329"/>
          </a:xfrm>
          <a:prstGeom prst="rect">
            <a:avLst/>
          </a:prstGeom>
          <a:noFill/>
        </p:spPr>
        <p:txBody>
          <a:bodyPr wrap="square" rtlCol="0">
            <a:spAutoFit/>
          </a:bodyPr>
          <a:lstStyle/>
          <a:p>
            <a:r>
              <a:rPr lang="en-US" u="sng" dirty="0" smtClean="0"/>
              <a:t>Reliable resources </a:t>
            </a:r>
            <a:r>
              <a:rPr lang="en-US" dirty="0" smtClean="0"/>
              <a:t>Supported by the NSW Department of Education and Training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537" y="0"/>
            <a:ext cx="7772134" cy="3766608"/>
          </a:xfrm>
        </p:spPr>
        <p:txBody>
          <a:bodyPr/>
          <a:lstStyle/>
          <a:p>
            <a:pPr algn="ctr">
              <a:buNone/>
            </a:pPr>
            <a:r>
              <a:rPr lang="en-US" u="sng" dirty="0" smtClean="0"/>
              <a:t>Disadvantages of the resource</a:t>
            </a:r>
          </a:p>
          <a:p>
            <a:pPr algn="ctr">
              <a:buNone/>
            </a:pPr>
            <a:r>
              <a:rPr lang="en-US" sz="2000" dirty="0" smtClean="0"/>
              <a:t>However, the game provides no opportunity for students to reflect on mistakes and offers no reward for successfully completing the game. Teachers would need to ensure that students are not simply guessing until they find the correct </a:t>
            </a:r>
            <a:r>
              <a:rPr lang="en-US" sz="2000" dirty="0" smtClean="0"/>
              <a:t>answer as there is no record of correct and incorrect answers. </a:t>
            </a:r>
            <a:r>
              <a:rPr lang="en-US" sz="2000" dirty="0" smtClean="0"/>
              <a:t>The patterning of the game is consistent, but this may result in limited attention span of students. </a:t>
            </a:r>
          </a:p>
          <a:p>
            <a:endParaRPr lang="en-US" dirty="0"/>
          </a:p>
        </p:txBody>
      </p:sp>
      <p:pic>
        <p:nvPicPr>
          <p:cNvPr id="4" name="Picture 3"/>
          <p:cNvPicPr>
            <a:picLocks noChangeAspect="1"/>
          </p:cNvPicPr>
          <p:nvPr/>
        </p:nvPicPr>
        <p:blipFill>
          <a:blip r:embed="rId2"/>
          <a:stretch>
            <a:fillRect/>
          </a:stretch>
        </p:blipFill>
        <p:spPr>
          <a:xfrm>
            <a:off x="680272" y="3299495"/>
            <a:ext cx="4385332" cy="3328046"/>
          </a:xfrm>
          <a:prstGeom prst="rect">
            <a:avLst/>
          </a:prstGeom>
        </p:spPr>
      </p:pic>
      <p:cxnSp>
        <p:nvCxnSpPr>
          <p:cNvPr id="6" name="Straight Arrow Connector 5"/>
          <p:cNvCxnSpPr/>
          <p:nvPr/>
        </p:nvCxnSpPr>
        <p:spPr>
          <a:xfrm flipV="1">
            <a:off x="4423280" y="4222825"/>
            <a:ext cx="1956170" cy="7445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Callout 6"/>
          <p:cNvSpPr/>
          <p:nvPr/>
        </p:nvSpPr>
        <p:spPr>
          <a:xfrm>
            <a:off x="6043689" y="3036645"/>
            <a:ext cx="2817469" cy="1708113"/>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79450" y="3299495"/>
            <a:ext cx="2116751" cy="923330"/>
          </a:xfrm>
          <a:prstGeom prst="rect">
            <a:avLst/>
          </a:prstGeom>
          <a:noFill/>
        </p:spPr>
        <p:txBody>
          <a:bodyPr wrap="square" rtlCol="0">
            <a:spAutoFit/>
          </a:bodyPr>
          <a:lstStyle/>
          <a:p>
            <a:pPr algn="ctr"/>
            <a:r>
              <a:rPr lang="en-US" dirty="0" smtClean="0"/>
              <a:t>Students receive no reward for finishing the game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067" y="189790"/>
            <a:ext cx="8137091" cy="4324257"/>
          </a:xfrm>
        </p:spPr>
        <p:txBody>
          <a:bodyPr/>
          <a:lstStyle/>
          <a:p>
            <a:pPr>
              <a:buNone/>
            </a:pPr>
            <a:r>
              <a:rPr lang="en-US" dirty="0" smtClean="0"/>
              <a:t>The  ‘Butterfly Ten Frame’  game (2009) can be found at:</a:t>
            </a:r>
          </a:p>
          <a:p>
            <a:pPr>
              <a:buNone/>
            </a:pPr>
            <a:r>
              <a:rPr lang="en-US" dirty="0" smtClean="0">
                <a:hlinkClick r:id="rId2"/>
              </a:rPr>
              <a:t>http://www.curriculumsupport.education.nsw.gov.au/countmein/teachers_teaching_ideas_-_butterfly_ten_frame.html</a:t>
            </a:r>
            <a:r>
              <a:rPr lang="en-US" dirty="0"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45</TotalTime>
  <Words>290</Words>
  <Application>Microsoft Macintosh PowerPoint</Application>
  <PresentationFormat>On-screen Show (4:3)</PresentationFormat>
  <Paragraphs>11</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Tradition</vt:lpstr>
      <vt:lpstr>Slide 1</vt:lpstr>
      <vt:lpstr>Purpose of game The purpose of the game is to reinforce and practice combining and partitioning concepts. The game involves joining or separating collections of objects. By starting with a ‘full frame’ and taking a group or groups of objects away, students can practice number combinations to ten.  </vt:lpstr>
      <vt:lpstr>Slide 3</vt:lpstr>
      <vt:lpstr>Slide 4</vt:lpstr>
      <vt:lpstr>Slide 5</vt:lpstr>
    </vt:vector>
  </TitlesOfParts>
  <Company>usq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 walker</dc:creator>
  <cp:lastModifiedBy>jessica walker</cp:lastModifiedBy>
  <cp:revision>2</cp:revision>
  <dcterms:created xsi:type="dcterms:W3CDTF">2011-09-30T09:38:07Z</dcterms:created>
  <dcterms:modified xsi:type="dcterms:W3CDTF">2011-09-30T09:40:26Z</dcterms:modified>
</cp:coreProperties>
</file>