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66" r:id="rId3"/>
    <p:sldId id="262" r:id="rId4"/>
    <p:sldId id="264" r:id="rId5"/>
    <p:sldId id="267" r:id="rId6"/>
    <p:sldId id="268" r:id="rId7"/>
    <p:sldId id="257" r:id="rId8"/>
    <p:sldId id="258" r:id="rId9"/>
    <p:sldId id="259" r:id="rId10"/>
    <p:sldId id="260" r:id="rId11"/>
    <p:sldId id="26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87ED41-16BE-49B6-9EF1-230C0F75F45D}" type="datetimeFigureOut">
              <a:rPr lang="en-US" smtClean="0"/>
              <a:t>10/6/2011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B756E4-ED7B-4BD8-8095-61CD1DEB8A79}" type="slidenum">
              <a:rPr lang="en-AU" smtClean="0"/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B756E4-ED7B-4BD8-8095-61CD1DEB8A79}" type="slidenum">
              <a:rPr lang="en-AU" smtClean="0"/>
              <a:t>11</a:t>
            </a:fld>
            <a:endParaRPr lang="en-A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ABB59-7EB7-4239-A25D-83DA177963D8}" type="datetimeFigureOut">
              <a:rPr lang="en-US" smtClean="0"/>
              <a:t>10/6/2011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CC761-9689-4656-B376-FDB0FEC2A8CB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  <p:transition advTm="9000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ABB59-7EB7-4239-A25D-83DA177963D8}" type="datetimeFigureOut">
              <a:rPr lang="en-US" smtClean="0"/>
              <a:t>10/6/2011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CC761-9689-4656-B376-FDB0FEC2A8CB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  <p:transition advTm="9000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ABB59-7EB7-4239-A25D-83DA177963D8}" type="datetimeFigureOut">
              <a:rPr lang="en-US" smtClean="0"/>
              <a:t>10/6/2011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CC761-9689-4656-B376-FDB0FEC2A8CB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  <p:transition advTm="9000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ABB59-7EB7-4239-A25D-83DA177963D8}" type="datetimeFigureOut">
              <a:rPr lang="en-US" smtClean="0"/>
              <a:t>10/6/2011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CC761-9689-4656-B376-FDB0FEC2A8CB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  <p:transition advTm="9000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ABB59-7EB7-4239-A25D-83DA177963D8}" type="datetimeFigureOut">
              <a:rPr lang="en-US" smtClean="0"/>
              <a:t>10/6/2011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CC761-9689-4656-B376-FDB0FEC2A8CB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  <p:transition advTm="9000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ABB59-7EB7-4239-A25D-83DA177963D8}" type="datetimeFigureOut">
              <a:rPr lang="en-US" smtClean="0"/>
              <a:t>10/6/2011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CC761-9689-4656-B376-FDB0FEC2A8CB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  <p:transition advTm="9000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ABB59-7EB7-4239-A25D-83DA177963D8}" type="datetimeFigureOut">
              <a:rPr lang="en-US" smtClean="0"/>
              <a:t>10/6/2011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CC761-9689-4656-B376-FDB0FEC2A8CB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  <p:transition advTm="9000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ABB59-7EB7-4239-A25D-83DA177963D8}" type="datetimeFigureOut">
              <a:rPr lang="en-US" smtClean="0"/>
              <a:t>10/6/2011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CC761-9689-4656-B376-FDB0FEC2A8CB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  <p:transition advTm="9000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ABB59-7EB7-4239-A25D-83DA177963D8}" type="datetimeFigureOut">
              <a:rPr lang="en-US" smtClean="0"/>
              <a:t>10/6/2011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CC761-9689-4656-B376-FDB0FEC2A8CB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  <p:transition advTm="9000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ABB59-7EB7-4239-A25D-83DA177963D8}" type="datetimeFigureOut">
              <a:rPr lang="en-US" smtClean="0"/>
              <a:t>10/6/2011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CC761-9689-4656-B376-FDB0FEC2A8CB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  <p:transition advTm="9000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ABB59-7EB7-4239-A25D-83DA177963D8}" type="datetimeFigureOut">
              <a:rPr lang="en-US" smtClean="0"/>
              <a:t>10/6/2011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CC761-9689-4656-B376-FDB0FEC2A8CB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  <p:transition advTm="9000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4ABB59-7EB7-4239-A25D-83DA177963D8}" type="datetimeFigureOut">
              <a:rPr lang="en-US" smtClean="0"/>
              <a:t>10/6/2011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4CC761-9689-4656-B376-FDB0FEC2A8CB}" type="slidenum">
              <a:rPr lang="en-AU" smtClean="0"/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advTm="9000">
    <p:fad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14357"/>
            <a:ext cx="7600976" cy="2571768"/>
          </a:xfrm>
        </p:spPr>
        <p:txBody>
          <a:bodyPr>
            <a:normAutofit/>
          </a:bodyPr>
          <a:lstStyle/>
          <a:p>
            <a:r>
              <a:rPr lang="en-AU" sz="8000" dirty="0" smtClean="0"/>
              <a:t>Whole Numbers </a:t>
            </a:r>
            <a:br>
              <a:rPr lang="en-AU" sz="8000" dirty="0" smtClean="0"/>
            </a:br>
            <a:r>
              <a:rPr lang="en-AU" sz="4900" dirty="0" smtClean="0"/>
              <a:t>Theoretical Background</a:t>
            </a:r>
            <a:endParaRPr lang="en-AU" sz="49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29190" y="3500438"/>
            <a:ext cx="1785950" cy="26263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advTm="9000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sz="6000" dirty="0" smtClean="0"/>
              <a:t>Nominal Numbers</a:t>
            </a:r>
            <a:endParaRPr lang="en-AU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sz="4400" dirty="0" smtClean="0"/>
              <a:t>Are numbers that are used to represent or label something. For example, phone numbers, bus numbers, house numbers and machine models.</a:t>
            </a:r>
            <a:endParaRPr lang="en-AU" sz="4400" dirty="0"/>
          </a:p>
        </p:txBody>
      </p:sp>
    </p:spTree>
  </p:cSld>
  <p:clrMapOvr>
    <a:masterClrMapping/>
  </p:clrMapOvr>
  <p:transition advTm="9000"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sz="4800" dirty="0" smtClean="0"/>
              <a:t>Reference list</a:t>
            </a:r>
            <a:endParaRPr lang="en-AU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AU" dirty="0" smtClean="0"/>
              <a:t>Karp K, Bay-Williams J &amp; Van De </a:t>
            </a:r>
            <a:r>
              <a:rPr lang="en-AU" dirty="0" err="1" smtClean="0"/>
              <a:t>Walle</a:t>
            </a:r>
            <a:r>
              <a:rPr lang="en-AU" dirty="0" smtClean="0"/>
              <a:t> J. (2010) </a:t>
            </a:r>
            <a:r>
              <a:rPr lang="en-AU" i="1" dirty="0" smtClean="0"/>
              <a:t>Elementary &amp; Middle School Mathematics 7</a:t>
            </a:r>
            <a:r>
              <a:rPr lang="en-AU" i="1" baseline="30000" dirty="0" smtClean="0"/>
              <a:t>th</a:t>
            </a:r>
            <a:r>
              <a:rPr lang="en-AU" i="1" dirty="0" smtClean="0"/>
              <a:t> ed. </a:t>
            </a:r>
            <a:r>
              <a:rPr lang="en-AU" dirty="0" smtClean="0"/>
              <a:t>USA: Pearson Education</a:t>
            </a:r>
          </a:p>
          <a:p>
            <a:pPr>
              <a:buNone/>
            </a:pPr>
            <a:endParaRPr lang="en-AU" dirty="0"/>
          </a:p>
          <a:p>
            <a:pPr>
              <a:buNone/>
            </a:pPr>
            <a:r>
              <a:rPr lang="en-AU" dirty="0" smtClean="0"/>
              <a:t>Lovell K. (1971</a:t>
            </a:r>
            <a:r>
              <a:rPr lang="en-AU" i="1" dirty="0" smtClean="0"/>
              <a:t>) The Growth of Understanding in Mathematics: Kindergarten through grade three.</a:t>
            </a:r>
            <a:r>
              <a:rPr lang="en-AU" dirty="0" smtClean="0"/>
              <a:t> New York: Holt, Rinehart and Winston</a:t>
            </a:r>
          </a:p>
          <a:p>
            <a:pPr>
              <a:buNone/>
            </a:pPr>
            <a:endParaRPr lang="en-AU" dirty="0" smtClean="0"/>
          </a:p>
          <a:p>
            <a:pPr>
              <a:buNone/>
            </a:pPr>
            <a:r>
              <a:rPr lang="en-AU" dirty="0" smtClean="0"/>
              <a:t>Jamieson-Proctor R. (2011) Lectures four to seven</a:t>
            </a:r>
          </a:p>
          <a:p>
            <a:pPr>
              <a:buNone/>
            </a:pPr>
            <a:endParaRPr lang="en-AU" dirty="0" smtClean="0"/>
          </a:p>
          <a:p>
            <a:pPr>
              <a:buNone/>
            </a:pPr>
            <a:r>
              <a:rPr lang="en-AU" dirty="0" err="1" smtClean="0"/>
              <a:t>Bancerek</a:t>
            </a:r>
            <a:r>
              <a:rPr lang="en-AU" dirty="0" smtClean="0"/>
              <a:t>, </a:t>
            </a:r>
            <a:r>
              <a:rPr lang="en-AU" dirty="0" err="1" smtClean="0"/>
              <a:t>Grzegorz</a:t>
            </a:r>
            <a:r>
              <a:rPr lang="en-AU" dirty="0" smtClean="0"/>
              <a:t>. (2003) </a:t>
            </a:r>
            <a:r>
              <a:rPr lang="en-AU" i="1" dirty="0" smtClean="0"/>
              <a:t>Journal of Formalized Mathematics: Cardinal Numbers</a:t>
            </a:r>
            <a:r>
              <a:rPr lang="en-AU" dirty="0" smtClean="0"/>
              <a:t>: Warsaw: Warsaw University</a:t>
            </a:r>
          </a:p>
          <a:p>
            <a:pPr>
              <a:buNone/>
            </a:pPr>
            <a:endParaRPr lang="en-AU" dirty="0"/>
          </a:p>
        </p:txBody>
      </p:sp>
    </p:spTree>
  </p:cSld>
  <p:clrMapOvr>
    <a:masterClrMapping/>
  </p:clrMapOvr>
  <p:transition advTm="9000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071546"/>
            <a:ext cx="8229600" cy="4525963"/>
          </a:xfrm>
        </p:spPr>
        <p:txBody>
          <a:bodyPr>
            <a:normAutofit/>
          </a:bodyPr>
          <a:lstStyle/>
          <a:p>
            <a:r>
              <a:rPr lang="en-AU" sz="4000" dirty="0" smtClean="0"/>
              <a:t>‘Number concepts are intimately tied to the world around us, application of number relationships to real settings marks the beginning of making sense of the world in a mathematical manner’ (</a:t>
            </a:r>
            <a:r>
              <a:rPr lang="en-AU" sz="4000" dirty="0" smtClean="0"/>
              <a:t>Van De </a:t>
            </a:r>
            <a:r>
              <a:rPr lang="en-AU" sz="4000" dirty="0" err="1" smtClean="0"/>
              <a:t>Walle</a:t>
            </a:r>
            <a:r>
              <a:rPr lang="en-AU" sz="4000" dirty="0" smtClean="0"/>
              <a:t> et al, 2010).</a:t>
            </a:r>
            <a:endParaRPr lang="en-AU" sz="4000" dirty="0"/>
          </a:p>
        </p:txBody>
      </p:sp>
    </p:spTree>
  </p:cSld>
  <p:clrMapOvr>
    <a:masterClrMapping/>
  </p:clrMapOvr>
  <p:transition advTm="9000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472" y="1000108"/>
            <a:ext cx="8229600" cy="4786346"/>
          </a:xfrm>
        </p:spPr>
        <p:txBody>
          <a:bodyPr>
            <a:normAutofit fontScale="90000"/>
          </a:bodyPr>
          <a:lstStyle/>
          <a:p>
            <a:r>
              <a:rPr lang="en-AU" sz="6000" dirty="0" err="1" smtClean="0"/>
              <a:t>Prenumber</a:t>
            </a:r>
            <a:r>
              <a:rPr lang="en-AU" sz="6000" dirty="0" smtClean="0"/>
              <a:t> is early concepts and skills that help students develop number concepts and number sense. ‘These skills should be developed, rather then be taught’</a:t>
            </a:r>
            <a:r>
              <a:rPr lang="en-AU" sz="6000" dirty="0" smtClean="0"/>
              <a:t> (Lovell,1971).</a:t>
            </a:r>
            <a:br>
              <a:rPr lang="en-AU" sz="6000" dirty="0" smtClean="0"/>
            </a:br>
            <a:endParaRPr lang="en-AU" sz="6000" dirty="0"/>
          </a:p>
        </p:txBody>
      </p:sp>
    </p:spTree>
  </p:cSld>
  <p:clrMapOvr>
    <a:masterClrMapping/>
  </p:clrMapOvr>
  <p:transition advTm="9000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dirty="0" err="1" smtClean="0"/>
              <a:t>Prenumber</a:t>
            </a:r>
            <a:r>
              <a:rPr lang="en-AU" dirty="0" smtClean="0"/>
              <a:t> Involves: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sz="3600" dirty="0" smtClean="0"/>
              <a:t>‘1. Determining attributes</a:t>
            </a:r>
          </a:p>
          <a:p>
            <a:r>
              <a:rPr lang="en-AU" sz="3600" dirty="0" smtClean="0"/>
              <a:t>2. Matching by attributes</a:t>
            </a:r>
          </a:p>
          <a:p>
            <a:r>
              <a:rPr lang="en-AU" sz="3600" dirty="0" smtClean="0"/>
              <a:t>3. Sorting by attributes</a:t>
            </a:r>
          </a:p>
          <a:p>
            <a:r>
              <a:rPr lang="en-AU" sz="3600" dirty="0" smtClean="0"/>
              <a:t>4. Comparing attributes</a:t>
            </a:r>
          </a:p>
          <a:p>
            <a:r>
              <a:rPr lang="en-AU" sz="3600" dirty="0" smtClean="0"/>
              <a:t>5. Ordering attributes</a:t>
            </a:r>
          </a:p>
          <a:p>
            <a:r>
              <a:rPr lang="en-AU" sz="3600" dirty="0" smtClean="0"/>
              <a:t>6. Patterning’</a:t>
            </a:r>
          </a:p>
          <a:p>
            <a:pPr>
              <a:buNone/>
            </a:pPr>
            <a:r>
              <a:rPr lang="en-AU" dirty="0" smtClean="0"/>
              <a:t>(Jamieson-Proctor, 2011)</a:t>
            </a:r>
          </a:p>
          <a:p>
            <a:endParaRPr lang="en-AU" dirty="0"/>
          </a:p>
        </p:txBody>
      </p:sp>
    </p:spTree>
  </p:cSld>
  <p:clrMapOvr>
    <a:masterClrMapping/>
  </p:clrMapOvr>
  <p:transition advTm="9000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sz="6600" dirty="0" smtClean="0"/>
              <a:t>Counting</a:t>
            </a:r>
            <a:endParaRPr lang="en-AU" sz="6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Counting tells us the quantity of objects in a given set. ‘The last word in the counting sequence names the quantity for that set’ </a:t>
            </a:r>
            <a:r>
              <a:rPr lang="en-AU" dirty="0" smtClean="0"/>
              <a:t>(Van De </a:t>
            </a:r>
            <a:r>
              <a:rPr lang="en-AU" dirty="0" err="1" smtClean="0"/>
              <a:t>Walle</a:t>
            </a:r>
            <a:r>
              <a:rPr lang="en-AU" dirty="0" smtClean="0"/>
              <a:t> et al, 2010).</a:t>
            </a:r>
          </a:p>
          <a:p>
            <a:r>
              <a:rPr lang="en-AU" dirty="0" smtClean="0"/>
              <a:t>When children count, it is important to determine if they have understanding of counting, or are just repeating a set of words in order. </a:t>
            </a:r>
            <a:endParaRPr lang="en-AU" dirty="0"/>
          </a:p>
        </p:txBody>
      </p:sp>
    </p:spTree>
  </p:cSld>
  <p:clrMapOvr>
    <a:masterClrMapping/>
  </p:clrMapOvr>
  <p:transition advTm="9000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Five Counting Principles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AU" dirty="0" smtClean="0"/>
              <a:t>‘1. One to one correspondence</a:t>
            </a:r>
          </a:p>
          <a:p>
            <a:r>
              <a:rPr lang="en-AU" dirty="0" smtClean="0"/>
              <a:t>2. Stable Order</a:t>
            </a:r>
          </a:p>
          <a:p>
            <a:r>
              <a:rPr lang="en-AU" dirty="0" smtClean="0"/>
              <a:t>3. Cardinal Principle</a:t>
            </a:r>
          </a:p>
          <a:p>
            <a:r>
              <a:rPr lang="en-AU" dirty="0" smtClean="0"/>
              <a:t>4. Abstraction</a:t>
            </a:r>
          </a:p>
          <a:p>
            <a:r>
              <a:rPr lang="en-AU" dirty="0" smtClean="0"/>
              <a:t>5. Order irrelevance’ </a:t>
            </a:r>
            <a:r>
              <a:rPr lang="en-AU" dirty="0" smtClean="0"/>
              <a:t>(Jamieson-Proctor, 2011)</a:t>
            </a:r>
          </a:p>
          <a:p>
            <a:pPr>
              <a:buNone/>
            </a:pPr>
            <a:r>
              <a:rPr lang="en-AU" dirty="0" smtClean="0"/>
              <a:t>It is important for students to be able to demonstrate the ability to undertake all 5 skills to determine their understanding while counting. </a:t>
            </a:r>
            <a:endParaRPr lang="en-AU" dirty="0"/>
          </a:p>
        </p:txBody>
      </p:sp>
    </p:spTree>
  </p:cSld>
  <p:clrMapOvr>
    <a:masterClrMapping/>
  </p:clrMapOvr>
  <p:transition advTm="9000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AU" sz="6000" dirty="0" smtClean="0"/>
              <a:t/>
            </a:r>
            <a:br>
              <a:rPr lang="en-AU" sz="6000" dirty="0" smtClean="0"/>
            </a:br>
            <a:r>
              <a:rPr lang="en-AU" sz="6000" dirty="0" smtClean="0"/>
              <a:t>There are three number types:</a:t>
            </a:r>
            <a:endParaRPr lang="en-AU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AU" sz="5400" dirty="0" smtClean="0"/>
          </a:p>
          <a:p>
            <a:r>
              <a:rPr lang="en-AU" sz="5400" dirty="0" smtClean="0"/>
              <a:t>Cardinal</a:t>
            </a:r>
          </a:p>
          <a:p>
            <a:r>
              <a:rPr lang="en-AU" sz="5400" dirty="0" smtClean="0"/>
              <a:t>Ordinal</a:t>
            </a:r>
          </a:p>
          <a:p>
            <a:r>
              <a:rPr lang="en-AU" sz="5400" dirty="0" smtClean="0"/>
              <a:t>Nominal</a:t>
            </a:r>
          </a:p>
          <a:p>
            <a:pPr>
              <a:buNone/>
            </a:pPr>
            <a:r>
              <a:rPr lang="en-AU" sz="3600" dirty="0" smtClean="0"/>
              <a:t>(Jamieson-Proctor, 2011)</a:t>
            </a:r>
          </a:p>
          <a:p>
            <a:pPr>
              <a:buNone/>
            </a:pPr>
            <a:endParaRPr lang="en-AU" dirty="0"/>
          </a:p>
        </p:txBody>
      </p:sp>
    </p:spTree>
  </p:cSld>
  <p:clrMapOvr>
    <a:masterClrMapping/>
  </p:clrMapOvr>
  <p:transition advTm="9000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sz="6000" dirty="0" smtClean="0"/>
              <a:t>Cardinal Numbers</a:t>
            </a:r>
            <a:endParaRPr lang="en-AU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AU" sz="4800" dirty="0" smtClean="0"/>
              <a:t>Refers to counting and quantity. How many/How much?</a:t>
            </a:r>
          </a:p>
          <a:p>
            <a:r>
              <a:rPr lang="en-AU" sz="4800" dirty="0" smtClean="0"/>
              <a:t>‘Every set of numbers </a:t>
            </a:r>
            <a:r>
              <a:rPr lang="en-AU" sz="4800" dirty="0"/>
              <a:t>which is cardinal is also </a:t>
            </a:r>
            <a:r>
              <a:rPr lang="en-AU" sz="4800" dirty="0" smtClean="0"/>
              <a:t>ordinal’ (</a:t>
            </a:r>
            <a:r>
              <a:rPr lang="en-AU" sz="4800" dirty="0" err="1" smtClean="0"/>
              <a:t>Bancerek</a:t>
            </a:r>
            <a:r>
              <a:rPr lang="en-AU" sz="4800" dirty="0" smtClean="0"/>
              <a:t>, 2003)</a:t>
            </a:r>
          </a:p>
        </p:txBody>
      </p:sp>
    </p:spTree>
  </p:cSld>
  <p:clrMapOvr>
    <a:masterClrMapping/>
  </p:clrMapOvr>
  <p:transition advTm="9000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sz="6000" dirty="0" smtClean="0"/>
              <a:t>Ordinal Numbers</a:t>
            </a:r>
            <a:endParaRPr lang="en-AU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sz="4400" dirty="0" smtClean="0"/>
              <a:t>Refers to position or order of a number. For example, 1</a:t>
            </a:r>
            <a:r>
              <a:rPr lang="en-AU" sz="4400" baseline="30000" dirty="0" smtClean="0"/>
              <a:t>st</a:t>
            </a:r>
            <a:r>
              <a:rPr lang="en-AU" sz="4400" dirty="0" smtClean="0"/>
              <a:t> , 2</a:t>
            </a:r>
            <a:r>
              <a:rPr lang="en-AU" sz="4400" baseline="30000" dirty="0" smtClean="0"/>
              <a:t>nd</a:t>
            </a:r>
            <a:r>
              <a:rPr lang="en-AU" sz="4400" dirty="0" smtClean="0"/>
              <a:t>, 3</a:t>
            </a:r>
            <a:r>
              <a:rPr lang="en-AU" sz="4400" baseline="30000" dirty="0" smtClean="0"/>
              <a:t>rd</a:t>
            </a:r>
            <a:r>
              <a:rPr lang="en-AU" sz="4400" dirty="0" smtClean="0"/>
              <a:t> and 4</a:t>
            </a:r>
            <a:r>
              <a:rPr lang="en-AU" sz="4400" baseline="30000" dirty="0" smtClean="0"/>
              <a:t>th</a:t>
            </a:r>
            <a:r>
              <a:rPr lang="en-AU" sz="4400" dirty="0"/>
              <a:t> </a:t>
            </a:r>
          </a:p>
        </p:txBody>
      </p:sp>
    </p:spTree>
  </p:cSld>
  <p:clrMapOvr>
    <a:masterClrMapping/>
  </p:clrMapOvr>
  <p:transition advTm="9000">
    <p:fade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400</Words>
  <Application>Microsoft Office PowerPoint</Application>
  <PresentationFormat>On-screen Show (4:3)</PresentationFormat>
  <Paragraphs>43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Whole Numbers  Theoretical Background</vt:lpstr>
      <vt:lpstr>Slide 2</vt:lpstr>
      <vt:lpstr>Prenumber is early concepts and skills that help students develop number concepts and number sense. ‘These skills should be developed, rather then be taught’ (Lovell,1971). </vt:lpstr>
      <vt:lpstr>Prenumber Involves:</vt:lpstr>
      <vt:lpstr>Counting</vt:lpstr>
      <vt:lpstr>The Five Counting Principles</vt:lpstr>
      <vt:lpstr> There are three number types:</vt:lpstr>
      <vt:lpstr>Cardinal Numbers</vt:lpstr>
      <vt:lpstr>Ordinal Numbers</vt:lpstr>
      <vt:lpstr>Nominal Numbers</vt:lpstr>
      <vt:lpstr>Reference list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Whole Numbers-  Theoretical Background</dc:title>
  <dc:creator>Vash</dc:creator>
  <cp:lastModifiedBy>Vash</cp:lastModifiedBy>
  <cp:revision>8</cp:revision>
  <dcterms:created xsi:type="dcterms:W3CDTF">2011-10-05T21:56:09Z</dcterms:created>
  <dcterms:modified xsi:type="dcterms:W3CDTF">2011-10-05T23:02:40Z</dcterms:modified>
</cp:coreProperties>
</file>