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0" r:id="rId3"/>
    <p:sldId id="274" r:id="rId4"/>
    <p:sldId id="272" r:id="rId5"/>
    <p:sldId id="266" r:id="rId6"/>
    <p:sldId id="271" r:id="rId7"/>
    <p:sldId id="273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87ED41-16BE-49B6-9EF1-230C0F75F45D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B756E4-ED7B-4BD8-8095-61CD1DEB8A79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B756E4-ED7B-4BD8-8095-61CD1DEB8A79}" type="slidenum">
              <a:rPr lang="en-AU" smtClean="0"/>
              <a:t>8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  <p:transition advTm="9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ABB59-7EB7-4239-A25D-83DA177963D8}" type="datetimeFigureOut">
              <a:rPr lang="en-US" smtClean="0"/>
              <a:t>10/6/2011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4CC761-9689-4656-B376-FDB0FEC2A8CB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9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4357"/>
            <a:ext cx="7600976" cy="2571768"/>
          </a:xfrm>
        </p:spPr>
        <p:txBody>
          <a:bodyPr>
            <a:normAutofit/>
          </a:bodyPr>
          <a:lstStyle/>
          <a:p>
            <a:r>
              <a:rPr lang="en-AU" sz="8000" dirty="0" smtClean="0"/>
              <a:t>Fractions</a:t>
            </a:r>
            <a:br>
              <a:rPr lang="en-AU" sz="8000" dirty="0" smtClean="0"/>
            </a:br>
            <a:r>
              <a:rPr lang="en-AU" sz="4900" dirty="0" smtClean="0"/>
              <a:t>Theoretical Background</a:t>
            </a:r>
            <a:endParaRPr lang="en-AU" sz="49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3500438"/>
            <a:ext cx="1785950" cy="262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85723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AU" sz="6000" dirty="0" smtClean="0"/>
              <a:t>Fractions are part of a whole, or less then one.</a:t>
            </a:r>
          </a:p>
          <a:p>
            <a:endParaRPr lang="en-AU" sz="6000" dirty="0" smtClean="0"/>
          </a:p>
          <a:p>
            <a:r>
              <a:rPr lang="en-AU" sz="6000" dirty="0" smtClean="0"/>
              <a:t>‘Fractions are the answer to ‘What lies between the whole numbers on a number line?’’ (Jamieson-Proctor, 2011)</a:t>
            </a:r>
          </a:p>
          <a:p>
            <a:pPr>
              <a:buNone/>
            </a:pPr>
            <a:endParaRPr lang="en-AU" sz="6000" dirty="0"/>
          </a:p>
        </p:txBody>
      </p:sp>
    </p:spTree>
  </p:cSld>
  <p:clrMapOvr>
    <a:masterClrMapping/>
  </p:clrMapOvr>
  <p:transition advTm="9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25963"/>
          </a:xfrm>
        </p:spPr>
        <p:txBody>
          <a:bodyPr>
            <a:normAutofit/>
          </a:bodyPr>
          <a:lstStyle/>
          <a:p>
            <a:r>
              <a:rPr lang="en-AU" sz="4000" dirty="0" smtClean="0"/>
              <a:t>It is important to teach fractions as a separate unit to whole numbers as ‘there are common misapplications that are used between whole numbers and fractions’ (</a:t>
            </a:r>
            <a:r>
              <a:rPr lang="en-AU" sz="4000" dirty="0" err="1" smtClean="0"/>
              <a:t>Bancerek</a:t>
            </a:r>
            <a:r>
              <a:rPr lang="en-AU" sz="4000" dirty="0" smtClean="0"/>
              <a:t>, 2003). </a:t>
            </a:r>
            <a:endParaRPr lang="en-AU" sz="4000" dirty="0"/>
          </a:p>
        </p:txBody>
      </p:sp>
    </p:spTree>
  </p:cSld>
  <p:clrMapOvr>
    <a:masterClrMapping/>
  </p:clrMapOvr>
  <p:transition advTm="9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r>
              <a:rPr lang="en-AU" dirty="0" smtClean="0"/>
              <a:t>Fractions are difficult for students to understand at first. This is because ‘students find it difficult to relate real-life experiences to the concept of fractions’ (</a:t>
            </a:r>
            <a:r>
              <a:rPr lang="en-AU" dirty="0" smtClean="0"/>
              <a:t>Lovell,1971).</a:t>
            </a:r>
          </a:p>
          <a:p>
            <a:r>
              <a:rPr lang="en-AU" dirty="0" smtClean="0"/>
              <a:t>To assist in creating this ‘mental picture’, ‘partitioning and iterating as ways for students to understand the meaning of fraction, especially numerator and denominator’ (Van De </a:t>
            </a:r>
            <a:r>
              <a:rPr lang="en-AU" dirty="0" err="1" smtClean="0"/>
              <a:t>Walle</a:t>
            </a:r>
            <a:r>
              <a:rPr lang="en-AU" dirty="0" smtClean="0"/>
              <a:t> et al, 2010).</a:t>
            </a:r>
          </a:p>
          <a:p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r>
              <a:rPr lang="en-AU" sz="4400" dirty="0" smtClean="0"/>
              <a:t>‘For students to really understand fractions, they must experience fractions across many constructs, including part of a whole, ratios and division’ (</a:t>
            </a:r>
            <a:r>
              <a:rPr lang="en-AU" sz="4400" dirty="0" smtClean="0"/>
              <a:t>Van De </a:t>
            </a:r>
            <a:r>
              <a:rPr lang="en-AU" sz="4400" dirty="0" err="1" smtClean="0"/>
              <a:t>Walle</a:t>
            </a:r>
            <a:r>
              <a:rPr lang="en-AU" sz="4400" dirty="0" smtClean="0"/>
              <a:t> et al, 2010).</a:t>
            </a:r>
            <a:endParaRPr lang="en-AU" sz="4400" dirty="0"/>
          </a:p>
        </p:txBody>
      </p:sp>
    </p:spTree>
  </p:cSld>
  <p:clrMapOvr>
    <a:masterClrMapping/>
  </p:clrMapOvr>
  <p:transition advTm="9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There are three categories of models for working with fractions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1. Area (for example, a third of a basketball court)</a:t>
            </a:r>
          </a:p>
          <a:p>
            <a:r>
              <a:rPr lang="en-AU" dirty="0" smtClean="0"/>
              <a:t>2. Length (for example, half of a metre)</a:t>
            </a:r>
          </a:p>
          <a:p>
            <a:r>
              <a:rPr lang="en-AU" dirty="0" smtClean="0"/>
              <a:t>3. Set or Quantity (for example, a quarter of the apples)</a:t>
            </a:r>
          </a:p>
          <a:p>
            <a:pPr>
              <a:buNone/>
            </a:pPr>
            <a:r>
              <a:rPr lang="en-AU" dirty="0" smtClean="0"/>
              <a:t>(Van De </a:t>
            </a:r>
            <a:r>
              <a:rPr lang="en-AU" dirty="0" err="1" smtClean="0"/>
              <a:t>Walle</a:t>
            </a:r>
            <a:r>
              <a:rPr lang="en-AU" dirty="0" smtClean="0"/>
              <a:t> et al, 2010)</a:t>
            </a: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Remember...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As a teacher it is particularly important to teach using appropriate language. Such as, three fifths, instead of three over five.</a:t>
            </a: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 smtClean="0"/>
              <a:t>Reference list</a:t>
            </a:r>
            <a:endParaRPr lang="en-AU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AU" dirty="0" smtClean="0"/>
              <a:t>Karp K, Bay-Williams J &amp; Van De </a:t>
            </a:r>
            <a:r>
              <a:rPr lang="en-AU" dirty="0" err="1" smtClean="0"/>
              <a:t>Walle</a:t>
            </a:r>
            <a:r>
              <a:rPr lang="en-AU" dirty="0" smtClean="0"/>
              <a:t> J. (2010) </a:t>
            </a:r>
            <a:r>
              <a:rPr lang="en-AU" i="1" dirty="0" smtClean="0"/>
              <a:t>Elementary &amp; Middle School Mathematics 7</a:t>
            </a:r>
            <a:r>
              <a:rPr lang="en-AU" i="1" baseline="30000" dirty="0" smtClean="0"/>
              <a:t>th</a:t>
            </a:r>
            <a:r>
              <a:rPr lang="en-AU" i="1" dirty="0" smtClean="0"/>
              <a:t> ed. </a:t>
            </a:r>
            <a:r>
              <a:rPr lang="en-AU" dirty="0" smtClean="0"/>
              <a:t>USA: Pearson Education</a:t>
            </a:r>
          </a:p>
          <a:p>
            <a:pPr>
              <a:buNone/>
            </a:pPr>
            <a:endParaRPr lang="en-AU" dirty="0"/>
          </a:p>
          <a:p>
            <a:pPr>
              <a:buNone/>
            </a:pPr>
            <a:r>
              <a:rPr lang="en-AU" dirty="0" smtClean="0"/>
              <a:t>Lovell K. (1971</a:t>
            </a:r>
            <a:r>
              <a:rPr lang="en-AU" i="1" dirty="0" smtClean="0"/>
              <a:t>) The Growth of Understanding in Mathematics: Kindergarten through grade three.</a:t>
            </a:r>
            <a:r>
              <a:rPr lang="en-AU" dirty="0" smtClean="0"/>
              <a:t> New York: Holt, Rinehart and Winston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smtClean="0"/>
              <a:t>Jamieson-Proctor R. (2011) Lectures four to seven</a:t>
            </a:r>
          </a:p>
          <a:p>
            <a:pPr>
              <a:buNone/>
            </a:pPr>
            <a:endParaRPr lang="en-AU" dirty="0" smtClean="0"/>
          </a:p>
          <a:p>
            <a:pPr>
              <a:buNone/>
            </a:pPr>
            <a:r>
              <a:rPr lang="en-AU" dirty="0" err="1" smtClean="0"/>
              <a:t>Bancerek</a:t>
            </a:r>
            <a:r>
              <a:rPr lang="en-AU" dirty="0" smtClean="0"/>
              <a:t>, </a:t>
            </a:r>
            <a:r>
              <a:rPr lang="en-AU" dirty="0" err="1" smtClean="0"/>
              <a:t>Grzegorz</a:t>
            </a:r>
            <a:r>
              <a:rPr lang="en-AU" dirty="0" smtClean="0"/>
              <a:t>. (2003) </a:t>
            </a:r>
            <a:r>
              <a:rPr lang="en-AU" i="1" dirty="0" smtClean="0"/>
              <a:t>Journal of Formalized Mathematics: Cardinal Numbers</a:t>
            </a:r>
            <a:r>
              <a:rPr lang="en-AU" dirty="0" smtClean="0"/>
              <a:t>: Warsaw: Warsaw University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  <p:transition advTm="9000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344</Words>
  <Application>Microsoft Office PowerPoint</Application>
  <PresentationFormat>On-screen Show (4:3)</PresentationFormat>
  <Paragraphs>24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Fractions Theoretical Background</vt:lpstr>
      <vt:lpstr>Slide 2</vt:lpstr>
      <vt:lpstr>Slide 3</vt:lpstr>
      <vt:lpstr>Slide 4</vt:lpstr>
      <vt:lpstr>Slide 5</vt:lpstr>
      <vt:lpstr>There are three categories of models for working with fractions</vt:lpstr>
      <vt:lpstr>Remember...</vt:lpstr>
      <vt:lpstr>Reference list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Whole Numbers-  Theoretical Background</dc:title>
  <dc:creator>Vash</dc:creator>
  <cp:lastModifiedBy>Vash</cp:lastModifiedBy>
  <cp:revision>16</cp:revision>
  <dcterms:created xsi:type="dcterms:W3CDTF">2011-10-05T21:56:09Z</dcterms:created>
  <dcterms:modified xsi:type="dcterms:W3CDTF">2011-10-06T02:51:15Z</dcterms:modified>
</cp:coreProperties>
</file>