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63" r:id="rId4"/>
    <p:sldId id="260" r:id="rId5"/>
    <p:sldId id="259" r:id="rId6"/>
    <p:sldId id="262" r:id="rId7"/>
    <p:sldId id="264" r:id="rId8"/>
    <p:sldId id="265" r:id="rId9"/>
    <p:sldId id="268" r:id="rId10"/>
    <p:sldId id="266" r:id="rId11"/>
    <p:sldId id="261" r:id="rId12"/>
    <p:sldId id="269" r:id="rId13"/>
    <p:sldId id="267" r:id="rId14"/>
    <p:sldId id="271" r:id="rId15"/>
    <p:sldId id="270" r:id="rId16"/>
    <p:sldId id="272" r:id="rId17"/>
    <p:sldId id="273" r:id="rId18"/>
    <p:sldId id="274" r:id="rId19"/>
    <p:sldId id="275"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srgbClr val="FF0000"/>
    </p:penClr>
  </p:showPr>
  <p:clrMru>
    <a:srgbClr val="FDAA03"/>
    <a:srgbClr val="0000FF"/>
    <a:srgbClr val="FF9900"/>
    <a:srgbClr val="FEC802"/>
    <a:srgbClr val="FF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38" autoAdjust="0"/>
    <p:restoredTop sz="81400" autoAdjust="0"/>
  </p:normalViewPr>
  <p:slideViewPr>
    <p:cSldViewPr>
      <p:cViewPr varScale="1">
        <p:scale>
          <a:sx n="107" d="100"/>
          <a:sy n="107" d="100"/>
        </p:scale>
        <p:origin x="-390" y="-90"/>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B6574-1C02-48F6-B0D7-67F121B2DEA9}"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AU"/>
        </a:p>
      </dgm:t>
    </dgm:pt>
    <dgm:pt modelId="{210E2C33-7097-445E-9DBD-CD9C001A3D54}">
      <dgm:prSet phldrT="[Text]"/>
      <dgm:spPr/>
      <dgm:t>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r>
            <a:rPr lang="en-AU" dirty="0" smtClean="0"/>
            <a:t>.</a:t>
          </a:r>
          <a:endParaRPr lang="en-AU" dirty="0"/>
        </a:p>
      </dgm:t>
    </dgm:pt>
    <dgm:pt modelId="{A1AEF4FA-A93B-4CDF-AF2A-71CC095CC380}" type="parTrans" cxnId="{ADCEF020-9485-49C4-81EC-8A66509EEAD7}">
      <dgm:prSet/>
      <dgm:spPr/>
      <dgm:t>
        <a:bodyPr/>
        <a:lstStyle/>
        <a:p>
          <a:endParaRPr lang="en-AU"/>
        </a:p>
      </dgm:t>
    </dgm:pt>
    <dgm:pt modelId="{0012399B-CE0B-4597-89E8-96AB8C3ABA4D}" type="sibTrans" cxnId="{ADCEF020-9485-49C4-81EC-8A66509EEAD7}">
      <dgm:prSet/>
      <dgm:spPr/>
      <dgm:t>
        <a:bodyPr/>
        <a:lstStyle/>
        <a:p>
          <a:endParaRPr lang="en-AU"/>
        </a:p>
      </dgm:t>
    </dgm:pt>
    <dgm:pt modelId="{2B99A654-F64E-4990-B1B2-D28A6EE47BD0}">
      <dgm:prSet phldrT="[Text]" custT="1"/>
      <dgm:spPr/>
      <dgm:t>
        <a:bodyPr/>
        <a:lstStyle/>
        <a:p>
          <a:r>
            <a:rPr lang="en-AU" sz="2800" b="1" dirty="0" smtClean="0"/>
            <a:t>Ask a question</a:t>
          </a:r>
          <a:endParaRPr lang="en-AU" sz="2800" b="1" dirty="0"/>
        </a:p>
      </dgm:t>
    </dgm:pt>
    <dgm:pt modelId="{1AD322A7-D58F-4F3E-BEE0-6BBF093FAF11}" type="parTrans" cxnId="{20786F97-0582-4DB5-8384-021E2D360A9F}">
      <dgm:prSet/>
      <dgm:spPr/>
      <dgm:t>
        <a:bodyPr/>
        <a:lstStyle/>
        <a:p>
          <a:endParaRPr lang="en-AU"/>
        </a:p>
      </dgm:t>
    </dgm:pt>
    <dgm:pt modelId="{9137B8E6-93BE-408F-B080-055FDE60020E}" type="sibTrans" cxnId="{20786F97-0582-4DB5-8384-021E2D360A9F}">
      <dgm:prSet/>
      <dgm:spPr/>
      <dgm:t>
        <a:bodyPr/>
        <a:lstStyle/>
        <a:p>
          <a:endParaRPr lang="en-AU"/>
        </a:p>
      </dgm:t>
    </dgm:pt>
    <dgm:pt modelId="{2E324C2C-1B35-4A90-A3BB-4A9407DABD8B}">
      <dgm:prSet phldrT="[Text]" custT="1"/>
      <dgm:spPr/>
      <dgm:t>
        <a:bodyPr/>
        <a:lstStyle/>
        <a:p>
          <a:r>
            <a:rPr lang="en-AU" sz="2800" b="1" dirty="0" smtClean="0"/>
            <a:t>Do background research</a:t>
          </a:r>
          <a:endParaRPr lang="en-AU" sz="2800" b="1" dirty="0"/>
        </a:p>
      </dgm:t>
    </dgm:pt>
    <dgm:pt modelId="{08DD59F1-C79F-4657-B97E-221E6A2BF68B}" type="parTrans" cxnId="{E4BF8E79-B0A9-480D-9D15-0DE1CFA977F6}">
      <dgm:prSet/>
      <dgm:spPr/>
      <dgm:t>
        <a:bodyPr/>
        <a:lstStyle/>
        <a:p>
          <a:endParaRPr lang="en-AU"/>
        </a:p>
      </dgm:t>
    </dgm:pt>
    <dgm:pt modelId="{010879AC-C895-487B-A645-DCE81F6F62FF}" type="sibTrans" cxnId="{E4BF8E79-B0A9-480D-9D15-0DE1CFA977F6}">
      <dgm:prSet/>
      <dgm:spPr/>
      <dgm:t>
        <a:bodyPr/>
        <a:lstStyle/>
        <a:p>
          <a:endParaRPr lang="en-AU"/>
        </a:p>
      </dgm:t>
    </dgm:pt>
    <dgm:pt modelId="{8A2CF8D9-143D-4C0D-B7D8-DC242504BFDA}">
      <dgm:prSet phldrT="[Text]" custT="1"/>
      <dgm:spPr/>
      <dgm:t>
        <a:bodyPr/>
        <a:lstStyle/>
        <a:p>
          <a:r>
            <a:rPr lang="en-AU" sz="2800" b="1" dirty="0" smtClean="0"/>
            <a:t>Analyse your data</a:t>
          </a:r>
          <a:endParaRPr lang="en-AU" sz="2800" b="1" dirty="0"/>
        </a:p>
      </dgm:t>
    </dgm:pt>
    <dgm:pt modelId="{418978AE-4225-439F-9203-DFC0BE01147D}" type="parTrans" cxnId="{574E0C45-B04E-4B4C-917E-8C2F952A8510}">
      <dgm:prSet/>
      <dgm:spPr/>
      <dgm:t>
        <a:bodyPr/>
        <a:lstStyle/>
        <a:p>
          <a:endParaRPr lang="en-AU"/>
        </a:p>
      </dgm:t>
    </dgm:pt>
    <dgm:pt modelId="{7A8C69CC-F881-430F-B6E2-10E8540D2D3E}" type="sibTrans" cxnId="{574E0C45-B04E-4B4C-917E-8C2F952A8510}">
      <dgm:prSet/>
      <dgm:spPr/>
      <dgm:t>
        <a:bodyPr/>
        <a:lstStyle/>
        <a:p>
          <a:endParaRPr lang="en-AU"/>
        </a:p>
      </dgm:t>
    </dgm:pt>
    <dgm:pt modelId="{AF1DF551-F283-4D3E-9A75-A7843EBF4342}">
      <dgm:prSet phldrT="[Text]" custT="1"/>
      <dgm:spPr/>
      <dgm:t>
        <a:bodyPr/>
        <a:lstStyle/>
        <a:p>
          <a:r>
            <a:rPr lang="en-AU" sz="2800" b="1" dirty="0" smtClean="0"/>
            <a:t>Report your results</a:t>
          </a:r>
          <a:endParaRPr lang="en-AU" sz="2800" b="1" dirty="0"/>
        </a:p>
      </dgm:t>
    </dgm:pt>
    <dgm:pt modelId="{A15E2B69-EADB-4508-9884-4DBFC43BEE19}" type="parTrans" cxnId="{8B878F30-65E1-4BA6-A684-FBDB6BDE014B}">
      <dgm:prSet/>
      <dgm:spPr/>
      <dgm:t>
        <a:bodyPr/>
        <a:lstStyle/>
        <a:p>
          <a:endParaRPr lang="en-AU"/>
        </a:p>
      </dgm:t>
    </dgm:pt>
    <dgm:pt modelId="{5E315548-B4E3-4D2F-8442-B94763299D63}" type="sibTrans" cxnId="{8B878F30-65E1-4BA6-A684-FBDB6BDE014B}">
      <dgm:prSet/>
      <dgm:spPr/>
      <dgm:t>
        <a:bodyPr/>
        <a:lstStyle/>
        <a:p>
          <a:endParaRPr lang="en-AU"/>
        </a:p>
      </dgm:t>
    </dgm:pt>
    <dgm:pt modelId="{61DB5CC7-001E-40FE-BC2D-3E02046F8C37}">
      <dgm:prSet phldrT="[Text]"/>
      <dgm:spPr/>
      <dgm:t>
        <a:bodyPr/>
        <a:lstStyle/>
        <a:p>
          <a:r>
            <a:rPr lang="en-AU" dirty="0" smtClean="0"/>
            <a:t>.</a:t>
          </a:r>
          <a:endParaRPr lang="en-AU" dirty="0"/>
        </a:p>
      </dgm:t>
    </dgm:pt>
    <dgm:pt modelId="{348D99AF-4878-46AE-AA26-9088F1F20ED3}" type="sibTrans" cxnId="{2E147BF5-9676-4441-9D83-7446BC2DA545}">
      <dgm:prSet/>
      <dgm:spPr/>
      <dgm:t>
        <a:bodyPr/>
        <a:lstStyle/>
        <a:p>
          <a:endParaRPr lang="en-AU"/>
        </a:p>
      </dgm:t>
    </dgm:pt>
    <dgm:pt modelId="{A14770E6-B616-4F1D-B1F2-765292C3873B}" type="parTrans" cxnId="{2E147BF5-9676-4441-9D83-7446BC2DA545}">
      <dgm:prSet/>
      <dgm:spPr/>
      <dgm:t>
        <a:bodyPr/>
        <a:lstStyle/>
        <a:p>
          <a:endParaRPr lang="en-AU"/>
        </a:p>
      </dgm:t>
    </dgm:pt>
    <dgm:pt modelId="{86D96720-E172-496F-B514-609C82D64B3F}">
      <dgm:prSet phldrT="[Text]" custT="1"/>
      <dgm:spPr/>
      <dgm:t>
        <a:bodyPr/>
        <a:lstStyle/>
        <a:p>
          <a:r>
            <a:rPr lang="en-AU" sz="2800" b="1" dirty="0" smtClean="0"/>
            <a:t>Test hypothesis by doing an experiment</a:t>
          </a:r>
          <a:endParaRPr lang="en-AU" sz="2800" b="1" dirty="0"/>
        </a:p>
      </dgm:t>
    </dgm:pt>
    <dgm:pt modelId="{27CC884D-54E1-4E1E-89AD-FAC4DB25656E}" type="sibTrans" cxnId="{28B4DA13-D3C1-46F6-A763-104C589EF9F5}">
      <dgm:prSet/>
      <dgm:spPr/>
      <dgm:t>
        <a:bodyPr/>
        <a:lstStyle/>
        <a:p>
          <a:endParaRPr lang="en-AU"/>
        </a:p>
      </dgm:t>
    </dgm:pt>
    <dgm:pt modelId="{B1A230AC-47E8-4001-BA60-5494D091D3B6}" type="parTrans" cxnId="{28B4DA13-D3C1-46F6-A763-104C589EF9F5}">
      <dgm:prSet/>
      <dgm:spPr/>
      <dgm:t>
        <a:bodyPr/>
        <a:lstStyle/>
        <a:p>
          <a:endParaRPr lang="en-AU"/>
        </a:p>
      </dgm:t>
    </dgm:pt>
    <dgm:pt modelId="{7C12C703-5A8F-4243-B3FB-CCB2069B76FB}">
      <dgm:prSet phldrT="[Text]" custT="1"/>
      <dgm:spPr/>
      <dgm:t>
        <a:bodyPr/>
        <a:lstStyle/>
        <a:p>
          <a:r>
            <a:rPr lang="en-AU" sz="2800" b="1" dirty="0" smtClean="0"/>
            <a:t>Construct a hypothesis</a:t>
          </a:r>
          <a:endParaRPr lang="en-AU" sz="2800" b="1" dirty="0"/>
        </a:p>
      </dgm:t>
    </dgm:pt>
    <dgm:pt modelId="{97F6620F-1B39-4A1B-906E-9E8ED2019681}" type="sibTrans" cxnId="{BD5E5FE7-FB87-4060-897C-58CDA0DF3AE6}">
      <dgm:prSet/>
      <dgm:spPr/>
      <dgm:t>
        <a:bodyPr/>
        <a:lstStyle/>
        <a:p>
          <a:endParaRPr lang="en-AU"/>
        </a:p>
      </dgm:t>
    </dgm:pt>
    <dgm:pt modelId="{70639FAC-D172-40BF-A3CE-4626BF381475}" type="parTrans" cxnId="{BD5E5FE7-FB87-4060-897C-58CDA0DF3AE6}">
      <dgm:prSet/>
      <dgm:spPr/>
      <dgm:t>
        <a:bodyPr/>
        <a:lstStyle/>
        <a:p>
          <a:endParaRPr lang="en-AU"/>
        </a:p>
      </dgm:t>
    </dgm:pt>
    <dgm:pt modelId="{3C950B52-E73B-473F-8B5B-89DE474FEED3}">
      <dgm:prSet phldrT="[Text]"/>
      <dgm:spPr/>
      <dgm:t>
        <a:bodyPr/>
        <a:lstStyle/>
        <a:p>
          <a:r>
            <a:rPr lang="en-AU" dirty="0" smtClean="0"/>
            <a:t>.</a:t>
          </a:r>
          <a:endParaRPr lang="en-AU" dirty="0"/>
        </a:p>
      </dgm:t>
    </dgm:pt>
    <dgm:pt modelId="{0A19480A-849A-4991-A9F4-AFD4AAD35C83}" type="sibTrans" cxnId="{35FD8F02-2955-4B03-9880-366F9F5D8373}">
      <dgm:prSet/>
      <dgm:spPr/>
      <dgm:t>
        <a:bodyPr/>
        <a:lstStyle/>
        <a:p>
          <a:endParaRPr lang="en-AU"/>
        </a:p>
      </dgm:t>
    </dgm:pt>
    <dgm:pt modelId="{D6EB6D90-3FAE-4B97-BFAB-97DB286667FA}" type="parTrans" cxnId="{35FD8F02-2955-4B03-9880-366F9F5D8373}">
      <dgm:prSet/>
      <dgm:spPr/>
      <dgm:t>
        <a:bodyPr/>
        <a:lstStyle/>
        <a:p>
          <a:endParaRPr lang="en-AU"/>
        </a:p>
      </dgm:t>
    </dgm:pt>
    <dgm:pt modelId="{A417E5BB-13E7-430A-81B9-AB9139CB7DA3}" type="pres">
      <dgm:prSet presAssocID="{721B6574-1C02-48F6-B0D7-67F121B2DEA9}" presName="linearFlow" presStyleCnt="0">
        <dgm:presLayoutVars>
          <dgm:dir/>
          <dgm:animLvl val="lvl"/>
          <dgm:resizeHandles val="exact"/>
        </dgm:presLayoutVars>
      </dgm:prSet>
      <dgm:spPr/>
      <dgm:t>
        <a:bodyPr/>
        <a:lstStyle/>
        <a:p>
          <a:endParaRPr lang="en-AU"/>
        </a:p>
      </dgm:t>
    </dgm:pt>
    <dgm:pt modelId="{E5F4C54A-E3BF-4012-A9A4-E37D8D0B54EF}" type="pres">
      <dgm:prSet presAssocID="{210E2C33-7097-445E-9DBD-CD9C001A3D54}" presName="composite" presStyleCnt="0"/>
      <dgm:spPr/>
    </dgm:pt>
    <dgm:pt modelId="{CDD36F1F-CBC8-4AA8-9753-3FD1A60C2C90}" type="pres">
      <dgm:prSet presAssocID="{210E2C33-7097-445E-9DBD-CD9C001A3D54}" presName="parentText" presStyleLbl="alignNode1" presStyleIdx="0" presStyleCnt="3">
        <dgm:presLayoutVars>
          <dgm:chMax val="1"/>
          <dgm:bulletEnabled val="1"/>
        </dgm:presLayoutVars>
      </dgm:prSet>
      <dgm:spPr/>
      <dgm:t>
        <a:bodyPr/>
        <a:lstStyle/>
        <a:p>
          <a:endParaRPr lang="en-AU"/>
        </a:p>
      </dgm:t>
    </dgm:pt>
    <dgm:pt modelId="{9CB7A317-3A25-4F85-8770-EC9BA9B8E9B7}" type="pres">
      <dgm:prSet presAssocID="{210E2C33-7097-445E-9DBD-CD9C001A3D54}" presName="descendantText" presStyleLbl="alignAcc1" presStyleIdx="0" presStyleCnt="3">
        <dgm:presLayoutVars>
          <dgm:bulletEnabled val="1"/>
        </dgm:presLayoutVars>
      </dgm:prSet>
      <dgm:spPr/>
      <dgm:t>
        <a:bodyPr/>
        <a:lstStyle/>
        <a:p>
          <a:endParaRPr lang="en-AU"/>
        </a:p>
      </dgm:t>
    </dgm:pt>
    <dgm:pt modelId="{DF37FB60-C60B-40A9-903D-8DD3849025A2}" type="pres">
      <dgm:prSet presAssocID="{0012399B-CE0B-4597-89E8-96AB8C3ABA4D}" presName="sp" presStyleCnt="0"/>
      <dgm:spPr/>
    </dgm:pt>
    <dgm:pt modelId="{926B846F-DEFA-454B-86C6-73FE2A8F6F9F}" type="pres">
      <dgm:prSet presAssocID="{3C950B52-E73B-473F-8B5B-89DE474FEED3}" presName="composite" presStyleCnt="0"/>
      <dgm:spPr/>
    </dgm:pt>
    <dgm:pt modelId="{A233C5BA-2B9E-453D-990B-DF184C1C8ABD}" type="pres">
      <dgm:prSet presAssocID="{3C950B52-E73B-473F-8B5B-89DE474FEED3}" presName="parentText" presStyleLbl="alignNode1" presStyleIdx="1" presStyleCnt="3">
        <dgm:presLayoutVars>
          <dgm:chMax val="1"/>
          <dgm:bulletEnabled val="1"/>
        </dgm:presLayoutVars>
      </dgm:prSet>
      <dgm:spPr/>
      <dgm:t>
        <a:bodyPr/>
        <a:lstStyle/>
        <a:p>
          <a:endParaRPr lang="en-AU"/>
        </a:p>
      </dgm:t>
    </dgm:pt>
    <dgm:pt modelId="{586B57BA-3DCC-4CA2-8029-EC0D019AA9E2}" type="pres">
      <dgm:prSet presAssocID="{3C950B52-E73B-473F-8B5B-89DE474FEED3}" presName="descendantText" presStyleLbl="alignAcc1" presStyleIdx="1" presStyleCnt="3">
        <dgm:presLayoutVars>
          <dgm:bulletEnabled val="1"/>
        </dgm:presLayoutVars>
      </dgm:prSet>
      <dgm:spPr/>
      <dgm:t>
        <a:bodyPr/>
        <a:lstStyle/>
        <a:p>
          <a:endParaRPr lang="en-AU"/>
        </a:p>
      </dgm:t>
    </dgm:pt>
    <dgm:pt modelId="{FF6CFE19-CF43-4883-A6CC-EA687C9715AF}" type="pres">
      <dgm:prSet presAssocID="{0A19480A-849A-4991-A9F4-AFD4AAD35C83}" presName="sp" presStyleCnt="0"/>
      <dgm:spPr/>
    </dgm:pt>
    <dgm:pt modelId="{444541E5-9AF8-4249-850F-2802B06724EA}" type="pres">
      <dgm:prSet presAssocID="{61DB5CC7-001E-40FE-BC2D-3E02046F8C37}" presName="composite" presStyleCnt="0"/>
      <dgm:spPr/>
    </dgm:pt>
    <dgm:pt modelId="{CABAE938-CAEE-4502-9FA6-4EC5B7777BF5}" type="pres">
      <dgm:prSet presAssocID="{61DB5CC7-001E-40FE-BC2D-3E02046F8C37}" presName="parentText" presStyleLbl="alignNode1" presStyleIdx="2" presStyleCnt="3">
        <dgm:presLayoutVars>
          <dgm:chMax val="1"/>
          <dgm:bulletEnabled val="1"/>
        </dgm:presLayoutVars>
      </dgm:prSet>
      <dgm:spPr/>
      <dgm:t>
        <a:bodyPr/>
        <a:lstStyle/>
        <a:p>
          <a:endParaRPr lang="en-AU"/>
        </a:p>
      </dgm:t>
    </dgm:pt>
    <dgm:pt modelId="{91FEB5E4-82E0-4D75-AB9A-5E5E6D40F334}" type="pres">
      <dgm:prSet presAssocID="{61DB5CC7-001E-40FE-BC2D-3E02046F8C37}" presName="descendantText" presStyleLbl="alignAcc1" presStyleIdx="2" presStyleCnt="3">
        <dgm:presLayoutVars>
          <dgm:bulletEnabled val="1"/>
        </dgm:presLayoutVars>
      </dgm:prSet>
      <dgm:spPr/>
      <dgm:t>
        <a:bodyPr/>
        <a:lstStyle/>
        <a:p>
          <a:endParaRPr lang="en-AU"/>
        </a:p>
      </dgm:t>
    </dgm:pt>
  </dgm:ptLst>
  <dgm:cxnLst>
    <dgm:cxn modelId="{7134C1D5-A23B-41B2-BFE3-55892908B1E8}" type="presOf" srcId="{210E2C33-7097-445E-9DBD-CD9C001A3D54}" destId="{CDD36F1F-CBC8-4AA8-9753-3FD1A60C2C90}" srcOrd="0" destOrd="0" presId="urn:microsoft.com/office/officeart/2005/8/layout/chevron2"/>
    <dgm:cxn modelId="{ADCEF020-9485-49C4-81EC-8A66509EEAD7}" srcId="{721B6574-1C02-48F6-B0D7-67F121B2DEA9}" destId="{210E2C33-7097-445E-9DBD-CD9C001A3D54}" srcOrd="0" destOrd="0" parTransId="{A1AEF4FA-A93B-4CDF-AF2A-71CC095CC380}" sibTransId="{0012399B-CE0B-4597-89E8-96AB8C3ABA4D}"/>
    <dgm:cxn modelId="{28B4DA13-D3C1-46F6-A763-104C589EF9F5}" srcId="{3C950B52-E73B-473F-8B5B-89DE474FEED3}" destId="{86D96720-E172-496F-B514-609C82D64B3F}" srcOrd="1" destOrd="0" parTransId="{B1A230AC-47E8-4001-BA60-5494D091D3B6}" sibTransId="{27CC884D-54E1-4E1E-89AD-FAC4DB25656E}"/>
    <dgm:cxn modelId="{E4BF8E79-B0A9-480D-9D15-0DE1CFA977F6}" srcId="{210E2C33-7097-445E-9DBD-CD9C001A3D54}" destId="{2E324C2C-1B35-4A90-A3BB-4A9407DABD8B}" srcOrd="1" destOrd="0" parTransId="{08DD59F1-C79F-4657-B97E-221E6A2BF68B}" sibTransId="{010879AC-C895-487B-A645-DCE81F6F62FF}"/>
    <dgm:cxn modelId="{52A0BB6B-40BF-481D-8474-89DB2A60083F}" type="presOf" srcId="{2B99A654-F64E-4990-B1B2-D28A6EE47BD0}" destId="{9CB7A317-3A25-4F85-8770-EC9BA9B8E9B7}" srcOrd="0" destOrd="0" presId="urn:microsoft.com/office/officeart/2005/8/layout/chevron2"/>
    <dgm:cxn modelId="{42F70C3A-08C6-4769-A6F7-74410240815D}" type="presOf" srcId="{7C12C703-5A8F-4243-B3FB-CCB2069B76FB}" destId="{586B57BA-3DCC-4CA2-8029-EC0D019AA9E2}" srcOrd="0" destOrd="0" presId="urn:microsoft.com/office/officeart/2005/8/layout/chevron2"/>
    <dgm:cxn modelId="{8B878F30-65E1-4BA6-A684-FBDB6BDE014B}" srcId="{61DB5CC7-001E-40FE-BC2D-3E02046F8C37}" destId="{AF1DF551-F283-4D3E-9A75-A7843EBF4342}" srcOrd="1" destOrd="0" parTransId="{A15E2B69-EADB-4508-9884-4DBFC43BEE19}" sibTransId="{5E315548-B4E3-4D2F-8442-B94763299D63}"/>
    <dgm:cxn modelId="{77B9B63E-40A7-47E6-B7DF-3345A9EFD4BA}" type="presOf" srcId="{3C950B52-E73B-473F-8B5B-89DE474FEED3}" destId="{A233C5BA-2B9E-453D-990B-DF184C1C8ABD}" srcOrd="0" destOrd="0" presId="urn:microsoft.com/office/officeart/2005/8/layout/chevron2"/>
    <dgm:cxn modelId="{74967697-6A6D-4F8A-A625-E8B4CF414EC8}" type="presOf" srcId="{2E324C2C-1B35-4A90-A3BB-4A9407DABD8B}" destId="{9CB7A317-3A25-4F85-8770-EC9BA9B8E9B7}" srcOrd="0" destOrd="1" presId="urn:microsoft.com/office/officeart/2005/8/layout/chevron2"/>
    <dgm:cxn modelId="{DBF2B4F6-8F96-4613-A097-C3A2ACF9B3B5}" type="presOf" srcId="{AF1DF551-F283-4D3E-9A75-A7843EBF4342}" destId="{91FEB5E4-82E0-4D75-AB9A-5E5E6D40F334}" srcOrd="0" destOrd="1" presId="urn:microsoft.com/office/officeart/2005/8/layout/chevron2"/>
    <dgm:cxn modelId="{89404134-926E-4E6E-9827-F98BFF1ACCA5}" type="presOf" srcId="{721B6574-1C02-48F6-B0D7-67F121B2DEA9}" destId="{A417E5BB-13E7-430A-81B9-AB9139CB7DA3}" srcOrd="0" destOrd="0" presId="urn:microsoft.com/office/officeart/2005/8/layout/chevron2"/>
    <dgm:cxn modelId="{35FD8F02-2955-4B03-9880-366F9F5D8373}" srcId="{721B6574-1C02-48F6-B0D7-67F121B2DEA9}" destId="{3C950B52-E73B-473F-8B5B-89DE474FEED3}" srcOrd="1" destOrd="0" parTransId="{D6EB6D90-3FAE-4B97-BFAB-97DB286667FA}" sibTransId="{0A19480A-849A-4991-A9F4-AFD4AAD35C83}"/>
    <dgm:cxn modelId="{2E147BF5-9676-4441-9D83-7446BC2DA545}" srcId="{721B6574-1C02-48F6-B0D7-67F121B2DEA9}" destId="{61DB5CC7-001E-40FE-BC2D-3E02046F8C37}" srcOrd="2" destOrd="0" parTransId="{A14770E6-B616-4F1D-B1F2-765292C3873B}" sibTransId="{348D99AF-4878-46AE-AA26-9088F1F20ED3}"/>
    <dgm:cxn modelId="{7E781265-63D9-498B-8909-D3B3BFA7D2D3}" type="presOf" srcId="{61DB5CC7-001E-40FE-BC2D-3E02046F8C37}" destId="{CABAE938-CAEE-4502-9FA6-4EC5B7777BF5}" srcOrd="0" destOrd="0" presId="urn:microsoft.com/office/officeart/2005/8/layout/chevron2"/>
    <dgm:cxn modelId="{247CA8AF-0DF6-490F-9A7E-49F287656701}" type="presOf" srcId="{86D96720-E172-496F-B514-609C82D64B3F}" destId="{586B57BA-3DCC-4CA2-8029-EC0D019AA9E2}" srcOrd="0" destOrd="1" presId="urn:microsoft.com/office/officeart/2005/8/layout/chevron2"/>
    <dgm:cxn modelId="{574E0C45-B04E-4B4C-917E-8C2F952A8510}" srcId="{61DB5CC7-001E-40FE-BC2D-3E02046F8C37}" destId="{8A2CF8D9-143D-4C0D-B7D8-DC242504BFDA}" srcOrd="0" destOrd="0" parTransId="{418978AE-4225-439F-9203-DFC0BE01147D}" sibTransId="{7A8C69CC-F881-430F-B6E2-10E8540D2D3E}"/>
    <dgm:cxn modelId="{BD5E5FE7-FB87-4060-897C-58CDA0DF3AE6}" srcId="{3C950B52-E73B-473F-8B5B-89DE474FEED3}" destId="{7C12C703-5A8F-4243-B3FB-CCB2069B76FB}" srcOrd="0" destOrd="0" parTransId="{70639FAC-D172-40BF-A3CE-4626BF381475}" sibTransId="{97F6620F-1B39-4A1B-906E-9E8ED2019681}"/>
    <dgm:cxn modelId="{20786F97-0582-4DB5-8384-021E2D360A9F}" srcId="{210E2C33-7097-445E-9DBD-CD9C001A3D54}" destId="{2B99A654-F64E-4990-B1B2-D28A6EE47BD0}" srcOrd="0" destOrd="0" parTransId="{1AD322A7-D58F-4F3E-BEE0-6BBF093FAF11}" sibTransId="{9137B8E6-93BE-408F-B080-055FDE60020E}"/>
    <dgm:cxn modelId="{4909325E-8596-49DE-9FEE-058C586D4186}" type="presOf" srcId="{8A2CF8D9-143D-4C0D-B7D8-DC242504BFDA}" destId="{91FEB5E4-82E0-4D75-AB9A-5E5E6D40F334}" srcOrd="0" destOrd="0" presId="urn:microsoft.com/office/officeart/2005/8/layout/chevron2"/>
    <dgm:cxn modelId="{ECB67966-409E-4A4F-8EAD-842260F86F21}" type="presParOf" srcId="{A417E5BB-13E7-430A-81B9-AB9139CB7DA3}" destId="{E5F4C54A-E3BF-4012-A9A4-E37D8D0B54EF}" srcOrd="0" destOrd="0" presId="urn:microsoft.com/office/officeart/2005/8/layout/chevron2"/>
    <dgm:cxn modelId="{0D5C7473-7EEC-411C-9631-7F332AB2E889}" type="presParOf" srcId="{E5F4C54A-E3BF-4012-A9A4-E37D8D0B54EF}" destId="{CDD36F1F-CBC8-4AA8-9753-3FD1A60C2C90}" srcOrd="0" destOrd="0" presId="urn:microsoft.com/office/officeart/2005/8/layout/chevron2"/>
    <dgm:cxn modelId="{D8D010A0-9192-4038-8D91-3FE48CFCEB3B}" type="presParOf" srcId="{E5F4C54A-E3BF-4012-A9A4-E37D8D0B54EF}" destId="{9CB7A317-3A25-4F85-8770-EC9BA9B8E9B7}" srcOrd="1" destOrd="0" presId="urn:microsoft.com/office/officeart/2005/8/layout/chevron2"/>
    <dgm:cxn modelId="{8BFC3548-9E7E-41DE-B587-23D8BB9E0162}" type="presParOf" srcId="{A417E5BB-13E7-430A-81B9-AB9139CB7DA3}" destId="{DF37FB60-C60B-40A9-903D-8DD3849025A2}" srcOrd="1" destOrd="0" presId="urn:microsoft.com/office/officeart/2005/8/layout/chevron2"/>
    <dgm:cxn modelId="{2A777A80-945A-4060-B06A-9CDA31888638}" type="presParOf" srcId="{A417E5BB-13E7-430A-81B9-AB9139CB7DA3}" destId="{926B846F-DEFA-454B-86C6-73FE2A8F6F9F}" srcOrd="2" destOrd="0" presId="urn:microsoft.com/office/officeart/2005/8/layout/chevron2"/>
    <dgm:cxn modelId="{F05B7E14-25ED-491E-98C6-5E3ECFDDC482}" type="presParOf" srcId="{926B846F-DEFA-454B-86C6-73FE2A8F6F9F}" destId="{A233C5BA-2B9E-453D-990B-DF184C1C8ABD}" srcOrd="0" destOrd="0" presId="urn:microsoft.com/office/officeart/2005/8/layout/chevron2"/>
    <dgm:cxn modelId="{6283487C-BBD1-44AC-96DC-BE002FF64622}" type="presParOf" srcId="{926B846F-DEFA-454B-86C6-73FE2A8F6F9F}" destId="{586B57BA-3DCC-4CA2-8029-EC0D019AA9E2}" srcOrd="1" destOrd="0" presId="urn:microsoft.com/office/officeart/2005/8/layout/chevron2"/>
    <dgm:cxn modelId="{852C7C9B-3D4A-4825-BF23-30653AF8E389}" type="presParOf" srcId="{A417E5BB-13E7-430A-81B9-AB9139CB7DA3}" destId="{FF6CFE19-CF43-4883-A6CC-EA687C9715AF}" srcOrd="3" destOrd="0" presId="urn:microsoft.com/office/officeart/2005/8/layout/chevron2"/>
    <dgm:cxn modelId="{9585700E-D176-41C4-BC5B-AB9487C03993}" type="presParOf" srcId="{A417E5BB-13E7-430A-81B9-AB9139CB7DA3}" destId="{444541E5-9AF8-4249-850F-2802B06724EA}" srcOrd="4" destOrd="0" presId="urn:microsoft.com/office/officeart/2005/8/layout/chevron2"/>
    <dgm:cxn modelId="{EB310C97-2A38-41F8-A60C-BED62FE89184}" type="presParOf" srcId="{444541E5-9AF8-4249-850F-2802B06724EA}" destId="{CABAE938-CAEE-4502-9FA6-4EC5B7777BF5}" srcOrd="0" destOrd="0" presId="urn:microsoft.com/office/officeart/2005/8/layout/chevron2"/>
    <dgm:cxn modelId="{8231F194-B231-4206-8423-07302CA0C33B}" type="presParOf" srcId="{444541E5-9AF8-4249-850F-2802B06724EA}" destId="{91FEB5E4-82E0-4D75-AB9A-5E5E6D40F33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6AAF3-C4E4-4A4B-B007-163A5B0F9FAA}" type="datetimeFigureOut">
              <a:rPr lang="en-US" smtClean="0"/>
              <a:pPr/>
              <a:t>10/29/2012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3C1BD-BBCE-4B53-BC9B-AC08736335F2}"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llypasleyvargas.com/2011/07/gimme-candy-gimme-ice-cream-gimme-sugar.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ea-www.harvard.edu/ECT/the_book/Chap1/Chapter1.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i.factmonster.com/images/australian-student.jpg" TargetMode="External"/><Relationship Id="rId13" Type="http://schemas.openxmlformats.org/officeDocument/2006/relationships/hyperlink" Target="http://www.curriculumsupport.education.nsw.gov.au/primary/scitech/national/images/struct.jpg" TargetMode="External"/><Relationship Id="rId3" Type="http://schemas.openxmlformats.org/officeDocument/2006/relationships/hyperlink" Target="http://www.australiancurriculum.edu.au/Science/Aims" TargetMode="External"/><Relationship Id="rId7" Type="http://schemas.openxmlformats.org/officeDocument/2006/relationships/hyperlink" Target="http://www.dreamstime.com/energy-ball-image1892829" TargetMode="External"/><Relationship Id="rId12" Type="http://schemas.openxmlformats.org/officeDocument/2006/relationships/hyperlink" Target="http://www.nsf.gov/news/special_reports/scivis/" TargetMode="External"/><Relationship Id="rId17" Type="http://schemas.openxmlformats.org/officeDocument/2006/relationships/hyperlink" Target="http://www.webseoanalytics.com/blog/wp-content/uploads/2010/09/summary-almost-there.jpg" TargetMode="External"/><Relationship Id="rId2" Type="http://schemas.openxmlformats.org/officeDocument/2006/relationships/slide" Target="../slides/slide20.xml"/><Relationship Id="rId16" Type="http://schemas.openxmlformats.org/officeDocument/2006/relationships/hyperlink" Target="http://media.treehugger.com/assets/images/2011/10/20110422-earth-day-earth-hand.jpg" TargetMode="External"/><Relationship Id="rId1" Type="http://schemas.openxmlformats.org/officeDocument/2006/relationships/notesMaster" Target="../notesMasters/notesMaster1.xml"/><Relationship Id="rId6" Type="http://schemas.openxmlformats.org/officeDocument/2006/relationships/hyperlink" Target="http://www.deewr.gov.au/Schooling/ReviewofFunding/Documents/SchoolStudents.pdf" TargetMode="External"/><Relationship Id="rId11" Type="http://schemas.openxmlformats.org/officeDocument/2006/relationships/hyperlink" Target="http://3.bp.blogspot.com/-XL-Vovg9uhc/TjfTYlvxYJI/AAAAAAAABvE/xYGv8A4n8sc/s1600/explore.jpg" TargetMode="External"/><Relationship Id="rId5" Type="http://schemas.openxmlformats.org/officeDocument/2006/relationships/hyperlink" Target="http://campfireburning.files.wordpress.com/2011/08/woman-scientist-new-bedford-guide.jpg" TargetMode="External"/><Relationship Id="rId15" Type="http://schemas.openxmlformats.org/officeDocument/2006/relationships/hyperlink" Target="http://4.bp.blogspot.com/-ueBAOa_1AU8/TeR0coo-tcI/AAAAAAAACW4/Y_E_ww4ot0U/s1600/Solar+System+Outdoor+Model+006.JPG" TargetMode="External"/><Relationship Id="rId10" Type="http://schemas.openxmlformats.org/officeDocument/2006/relationships/hyperlink" Target="http://01varvara.files.wordpress.com/2010/03/yuri-macyk-day-and-night-2009-e1270002862435.jpg?w=800&amp;h=650" TargetMode="External"/><Relationship Id="rId4" Type="http://schemas.openxmlformats.org/officeDocument/2006/relationships/hyperlink" Target="http://www.australiancurriculum.edu.au/Static/docs/Information%20Sheet%20A%20curriculum%20for%20all%20young%20Australians.pdf" TargetMode="External"/><Relationship Id="rId9" Type="http://schemas.openxmlformats.org/officeDocument/2006/relationships/hyperlink" Target="http://dyes-science.wikispaces.com/file/view/155854main_solar-system-montage-browse%5b1%5d.jpg/151983529/155854main_solar-system-montage-browse%5b1%5d.jpg" TargetMode="External"/><Relationship Id="rId14" Type="http://schemas.openxmlformats.org/officeDocument/2006/relationships/hyperlink" Target="http://www.nmsbvi.k12.nm.us/ATRC/Pictures/Balls.jp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38100" dir="2700000" algn="tl" rotWithShape="0">
                    <a:prstClr val="black">
                      <a:alpha val="40000"/>
                    </a:prstClr>
                  </a:outerShdw>
                </a:effectLst>
              </a:rPr>
              <a:t>EDX2260 Teaching Science for Understanding </a:t>
            </a:r>
            <a:r>
              <a:rPr lang="en-AU" b="1" spc="100" dirty="0" smtClean="0">
                <a:ln w="1270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38100" dir="18900000" algn="bl" rotWithShape="0">
                    <a:prstClr val="black">
                      <a:alpha val="40000"/>
                    </a:prstClr>
                  </a:outerShdw>
                </a:effectLst>
              </a:rPr>
              <a:t>by Kathryn Reid 0061000325</a:t>
            </a:r>
          </a:p>
          <a:p>
            <a:r>
              <a:rPr lang="en-AU" dirty="0" smtClean="0"/>
              <a:t>Good afternoon parents. </a:t>
            </a:r>
            <a:r>
              <a:rPr lang="en-AU" baseline="0" dirty="0" smtClean="0"/>
              <a:t>I will start by welcoming all of you to this information event,</a:t>
            </a:r>
            <a:r>
              <a:rPr lang="en-AU" dirty="0" smtClean="0"/>
              <a:t> my</a:t>
            </a:r>
            <a:r>
              <a:rPr lang="en-AU" baseline="0" dirty="0" smtClean="0"/>
              <a:t> name is Kate Reid and I will be teaching year three in the coming year. </a:t>
            </a:r>
          </a:p>
          <a:p>
            <a:endParaRPr lang="en-AU" baseline="0" dirty="0" smtClean="0"/>
          </a:p>
          <a:p>
            <a:pPr>
              <a:buFont typeface="Arial" pitchFamily="34" charset="0"/>
              <a:buChar char="•"/>
            </a:pPr>
            <a:r>
              <a:rPr lang="en-AU" baseline="0" dirty="0" smtClean="0"/>
              <a:t>I would like to take this opportunity to let you know </a:t>
            </a:r>
            <a:r>
              <a:rPr lang="en-AU" i="1" dirty="0" smtClean="0"/>
              <a:t>what</a:t>
            </a:r>
            <a:r>
              <a:rPr lang="en-AU" baseline="0" dirty="0" smtClean="0"/>
              <a:t> students will be learning about this year in science class, as well as </a:t>
            </a:r>
            <a:r>
              <a:rPr lang="en-AU" i="1" baseline="0" dirty="0" smtClean="0"/>
              <a:t>why</a:t>
            </a:r>
            <a:r>
              <a:rPr lang="en-AU" baseline="0" dirty="0" smtClean="0"/>
              <a:t> they are learning it.</a:t>
            </a:r>
          </a:p>
          <a:p>
            <a:pPr>
              <a:buFont typeface="Arial" pitchFamily="34" charset="0"/>
              <a:buChar char="•"/>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 national curriculum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 the benefits you child gains from participating in science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 specific examples of the activities we as a class will  be doing </a:t>
            </a:r>
          </a:p>
          <a:p>
            <a:pPr>
              <a:buFont typeface="Arial" pitchFamily="34" charset="0"/>
              <a:buChar char="•"/>
            </a:pPr>
            <a:endParaRPr lang="en-AU"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baseline="0" dirty="0" smtClean="0"/>
              <a:t>I want all students to get excited about science this year. Research shows that when parents take an interest in what their children do in school, it has a really positive effect on how the child sees school (Kiernan &amp; </a:t>
            </a:r>
            <a:r>
              <a:rPr lang="en-AU" baseline="0" dirty="0" err="1" smtClean="0"/>
              <a:t>Mensah</a:t>
            </a:r>
            <a:r>
              <a:rPr lang="en-AU" baseline="0" dirty="0" smtClean="0"/>
              <a:t>, 2010).  So I would love all of you to really get behind your child- please feel free to come and join us in the classroom or join us on excursions.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baseline="0" dirty="0" smtClean="0"/>
              <a:t>I know from previous years, the children love to share what they are doing with  their parents. The whole class really, really love it when the mums and dads join in with their activities!</a:t>
            </a:r>
          </a:p>
          <a:p>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The approach: fits in with pedagogical</a:t>
            </a:r>
            <a:r>
              <a:rPr lang="en-AU" sz="1200" baseline="0" dirty="0" smtClean="0"/>
              <a:t> viewpoint: e.g. Constructivist approach sets the scene, finds out students ideas, selects strategies which would help student learn and ensure students reflect on their ideas. </a:t>
            </a:r>
            <a:endParaRPr lang="en-AU" sz="1200" i="1" dirty="0" smtClean="0"/>
          </a:p>
          <a:p>
            <a:endParaRPr lang="en-AU" sz="1200" dirty="0" smtClean="0"/>
          </a:p>
          <a:p>
            <a:r>
              <a:rPr lang="en-AU" sz="1200" dirty="0" smtClean="0"/>
              <a:t>The topic: all students should have the</a:t>
            </a:r>
            <a:r>
              <a:rPr lang="en-AU" sz="1200" baseline="0" dirty="0" smtClean="0"/>
              <a:t> opportunity to learn physical science at school (</a:t>
            </a:r>
            <a:r>
              <a:rPr lang="en-AU" sz="1200" b="0" kern="1200" dirty="0" smtClean="0">
                <a:solidFill>
                  <a:schemeClr val="tx1"/>
                </a:solidFill>
                <a:latin typeface="+mn-lt"/>
                <a:ea typeface="+mn-ea"/>
                <a:cs typeface="+mn-cs"/>
              </a:rPr>
              <a:t>Australian Education Council</a:t>
            </a:r>
            <a:r>
              <a:rPr lang="en-AU" sz="1200" b="0" baseline="0" dirty="0" smtClean="0"/>
              <a:t>, </a:t>
            </a:r>
            <a:r>
              <a:rPr lang="en-AU" sz="1200" baseline="0" dirty="0" smtClean="0"/>
              <a:t>1994); learning about how a thermometer works is applicable in everyday life and learning about our place in space and our relationship with the sun exposes students to ideas that can challenge the way they perceive humanity and its place in the universe (</a:t>
            </a:r>
            <a:r>
              <a:rPr lang="en-AU" sz="1200" baseline="0" dirty="0" err="1" smtClean="0"/>
              <a:t>Skamp</a:t>
            </a:r>
            <a:r>
              <a:rPr lang="en-AU" sz="1200" baseline="0" dirty="0" smtClean="0"/>
              <a:t>, 1998).</a:t>
            </a:r>
            <a:endParaRPr lang="en-AU" sz="1200" dirty="0" smtClean="0"/>
          </a:p>
          <a:p>
            <a:endParaRPr lang="en-AU" sz="1200" dirty="0" smtClean="0"/>
          </a:p>
          <a:p>
            <a:r>
              <a:rPr lang="en-AU" sz="1200" dirty="0" smtClean="0"/>
              <a:t>Before</a:t>
            </a:r>
            <a:r>
              <a:rPr lang="en-AU" sz="1200" baseline="0" dirty="0" smtClean="0"/>
              <a:t> I can begin teaching, I need to know (</a:t>
            </a:r>
            <a:r>
              <a:rPr lang="en-AU" sz="1200" baseline="0" dirty="0" err="1" smtClean="0"/>
              <a:t>Ausubel</a:t>
            </a:r>
            <a:r>
              <a:rPr lang="en-AU" sz="1200" baseline="0" dirty="0" smtClean="0"/>
              <a:t>, 1968):</a:t>
            </a:r>
          </a:p>
          <a:p>
            <a:pPr>
              <a:buFont typeface="Arial" pitchFamily="34" charset="0"/>
              <a:buChar char="•"/>
            </a:pPr>
            <a:r>
              <a:rPr lang="en-AU" sz="1200" baseline="0" dirty="0" smtClean="0"/>
              <a:t>What they do know</a:t>
            </a:r>
          </a:p>
          <a:p>
            <a:pPr>
              <a:buFont typeface="Arial" pitchFamily="34" charset="0"/>
              <a:buChar char="•"/>
            </a:pPr>
            <a:r>
              <a:rPr lang="en-AU" sz="1200" baseline="0" dirty="0" smtClean="0"/>
              <a:t>If they have ‘gaps’ in their knowledge</a:t>
            </a:r>
          </a:p>
          <a:p>
            <a:pPr>
              <a:buFont typeface="Arial" pitchFamily="34" charset="0"/>
              <a:buChar char="•"/>
            </a:pPr>
            <a:r>
              <a:rPr lang="en-AU" sz="1200" baseline="0" dirty="0" smtClean="0"/>
              <a:t>What if any misconceptions they have</a:t>
            </a:r>
          </a:p>
          <a:p>
            <a:pPr>
              <a:buFont typeface="Arial" pitchFamily="34" charset="0"/>
              <a:buChar char="•"/>
            </a:pPr>
            <a:endParaRPr lang="en-AU" sz="1200" baseline="0" dirty="0" smtClean="0"/>
          </a:p>
          <a:p>
            <a:pPr>
              <a:buFont typeface="Arial" pitchFamily="34" charset="0"/>
              <a:buNone/>
            </a:pPr>
            <a:r>
              <a:rPr lang="en-AU" sz="1200" dirty="0" smtClean="0"/>
              <a:t>Research (</a:t>
            </a:r>
            <a:r>
              <a:rPr lang="en-AU" sz="1200" dirty="0" err="1" smtClean="0"/>
              <a:t>Hewson</a:t>
            </a:r>
            <a:r>
              <a:rPr lang="en-AU" sz="1200" dirty="0" smtClean="0"/>
              <a:t>, </a:t>
            </a:r>
            <a:r>
              <a:rPr lang="en-AU" sz="1200" dirty="0" err="1" smtClean="0"/>
              <a:t>Beeth</a:t>
            </a:r>
            <a:r>
              <a:rPr lang="en-AU" sz="1200" dirty="0" smtClean="0"/>
              <a:t> &amp; Thorley, 1998) shows that when certain condition are met, ‘learning will occur </a:t>
            </a:r>
            <a:r>
              <a:rPr lang="en-AU" sz="1200" i="1" dirty="0" smtClean="0"/>
              <a:t>more</a:t>
            </a:r>
            <a:r>
              <a:rPr lang="en-AU" sz="1200" dirty="0" smtClean="0"/>
              <a:t> frequently and for </a:t>
            </a:r>
            <a:r>
              <a:rPr lang="en-AU" sz="1200" i="1" dirty="0" smtClean="0"/>
              <a:t>more</a:t>
            </a:r>
            <a:r>
              <a:rPr lang="en-AU" sz="1200" dirty="0" smtClean="0"/>
              <a:t> students.’ </a:t>
            </a:r>
          </a:p>
          <a:p>
            <a:pPr>
              <a:buFont typeface="Arial" pitchFamily="34" charset="0"/>
              <a:buNone/>
            </a:pPr>
            <a:endParaRPr lang="en-AU" sz="1200" dirty="0" smtClean="0"/>
          </a:p>
          <a:p>
            <a:pPr>
              <a:buFont typeface="Arial" pitchFamily="34" charset="0"/>
              <a:buNone/>
            </a:pPr>
            <a:r>
              <a:rPr lang="en-AU" sz="1200" dirty="0" smtClean="0"/>
              <a:t>Create</a:t>
            </a:r>
            <a:r>
              <a:rPr lang="en-AU" sz="1200" baseline="0" dirty="0" smtClean="0"/>
              <a:t> supportive atmosphere for learning:</a:t>
            </a:r>
          </a:p>
          <a:p>
            <a:pPr>
              <a:buFont typeface="Arial" pitchFamily="34" charset="0"/>
              <a:buChar char="•"/>
            </a:pPr>
            <a:r>
              <a:rPr lang="en-AU" sz="1200" dirty="0" smtClean="0"/>
              <a:t>Value and respect ideas</a:t>
            </a:r>
          </a:p>
          <a:p>
            <a:pPr>
              <a:buFont typeface="Arial" pitchFamily="34" charset="0"/>
              <a:buChar char="•"/>
            </a:pPr>
            <a:r>
              <a:rPr lang="en-AU" sz="1200" dirty="0" smtClean="0"/>
              <a:t>Encourage students to develop their own ideas</a:t>
            </a:r>
          </a:p>
          <a:p>
            <a:pPr>
              <a:buFont typeface="Arial" pitchFamily="34" charset="0"/>
              <a:buChar char="•"/>
            </a:pPr>
            <a:r>
              <a:rPr lang="en-AU" sz="1200" dirty="0" smtClean="0"/>
              <a:t>It is ok not to know</a:t>
            </a:r>
            <a:r>
              <a:rPr lang="en-AU" sz="1200" baseline="0" dirty="0" smtClean="0"/>
              <a:t> the answer</a:t>
            </a:r>
          </a:p>
          <a:p>
            <a:pPr>
              <a:buFont typeface="Arial" pitchFamily="34" charset="0"/>
              <a:buChar char="•"/>
            </a:pPr>
            <a:endParaRPr lang="en-AU" sz="1200" baseline="0" dirty="0" smtClean="0"/>
          </a:p>
          <a:p>
            <a:pPr>
              <a:buFont typeface="Arial" pitchFamily="34" charset="0"/>
              <a:buNone/>
            </a:pPr>
            <a:r>
              <a:rPr lang="en-AU" sz="1200" baseline="0" dirty="0" smtClean="0"/>
              <a:t>Physical environment:</a:t>
            </a:r>
          </a:p>
          <a:p>
            <a:pPr>
              <a:buFont typeface="Arial" pitchFamily="34" charset="0"/>
              <a:buChar char="•"/>
            </a:pPr>
            <a:r>
              <a:rPr lang="en-AU" sz="1200" baseline="0" dirty="0" smtClean="0"/>
              <a:t> accessible resources for learning</a:t>
            </a:r>
          </a:p>
          <a:p>
            <a:pPr>
              <a:buFont typeface="Arial" pitchFamily="34" charset="0"/>
              <a:buChar char="•"/>
            </a:pPr>
            <a:endParaRPr lang="en-AU" sz="1200" baseline="0" dirty="0" smtClean="0"/>
          </a:p>
          <a:p>
            <a:pPr>
              <a:buFont typeface="Arial" pitchFamily="34" charset="0"/>
              <a:buNone/>
            </a:pPr>
            <a:r>
              <a:rPr lang="en-AU" sz="1200" baseline="0" dirty="0" smtClean="0"/>
              <a:t>Thinking skills:</a:t>
            </a:r>
          </a:p>
          <a:p>
            <a:pPr>
              <a:buFont typeface="Arial" pitchFamily="34" charset="0"/>
              <a:buChar char="•"/>
            </a:pPr>
            <a:r>
              <a:rPr lang="en-AU" sz="1200" baseline="0" dirty="0" smtClean="0"/>
              <a:t> reflect on learning</a:t>
            </a:r>
          </a:p>
          <a:p>
            <a:pPr>
              <a:buFont typeface="Arial" pitchFamily="34" charset="0"/>
              <a:buChar char="•"/>
            </a:pPr>
            <a:r>
              <a:rPr lang="en-AU" sz="1200" baseline="0" dirty="0" smtClean="0"/>
              <a:t> link new ideas to existing/new situations (</a:t>
            </a:r>
            <a:r>
              <a:rPr lang="en-AU" sz="1200" baseline="0" dirty="0" err="1" smtClean="0"/>
              <a:t>Skamp</a:t>
            </a:r>
            <a:r>
              <a:rPr lang="en-AU" sz="1200" baseline="0" dirty="0" smtClean="0"/>
              <a:t>, 1998)</a:t>
            </a:r>
            <a:endParaRPr lang="en-AU" sz="1200" dirty="0" smtClean="0"/>
          </a:p>
        </p:txBody>
      </p:sp>
      <p:sp>
        <p:nvSpPr>
          <p:cNvPr id="4" name="Slide Number Placeholder 3"/>
          <p:cNvSpPr>
            <a:spLocks noGrp="1"/>
          </p:cNvSpPr>
          <p:nvPr>
            <p:ph type="sldNum" sz="quarter" idx="10"/>
          </p:nvPr>
        </p:nvSpPr>
        <p:spPr/>
        <p:txBody>
          <a:bodyPr/>
          <a:lstStyle/>
          <a:p>
            <a:fld id="{8503C1BD-BBCE-4B53-BC9B-AC08736335F2}"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latin typeface="+mn-lt"/>
                <a:ea typeface="+mn-ea"/>
                <a:cs typeface="+mn-cs"/>
              </a:rPr>
              <a:t>Why learn this?:</a:t>
            </a:r>
            <a:r>
              <a:rPr lang="en-AU" sz="1200" b="0" i="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smtClean="0">
                <a:solidFill>
                  <a:schemeClr val="tx1"/>
                </a:solidFill>
                <a:latin typeface="+mn-lt"/>
                <a:ea typeface="+mn-ea"/>
                <a:cs typeface="+mn-cs"/>
              </a:rPr>
              <a:t>when students learn how to measure the effects of heat with a thermometer, they are able to apply this in a variety of real life situations, such as deciding what to pack when going on holiday to cooking the perfect roast chicken or setting their freezer to keep food fresh. Because thermometers are measurement devices, learning how to measure temperature fits in with the overarching ideas in science curriculum ‘scale and measurement’ a skill which promotes the development of a scientific view of the world’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smtClean="0">
                <a:solidFill>
                  <a:schemeClr val="tx1"/>
                </a:solidFill>
                <a:latin typeface="+mn-lt"/>
                <a:ea typeface="+mn-ea"/>
                <a:cs typeface="+mn-cs"/>
              </a:rPr>
              <a:t>When do we learn this?: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smtClean="0">
                <a:solidFill>
                  <a:schemeClr val="tx1"/>
                </a:solidFill>
                <a:latin typeface="+mn-lt"/>
                <a:ea typeface="+mn-ea"/>
                <a:cs typeface="+mn-cs"/>
              </a:rPr>
              <a:t>This sub strand will be covered in </a:t>
            </a:r>
            <a:r>
              <a:rPr lang="en-AU" sz="1200" b="0" i="0" u="sng" kern="1200" baseline="0" dirty="0" smtClean="0">
                <a:solidFill>
                  <a:schemeClr val="tx1"/>
                </a:solidFill>
                <a:latin typeface="+mn-lt"/>
                <a:ea typeface="+mn-ea"/>
                <a:cs typeface="+mn-cs"/>
              </a:rPr>
              <a:t>4</a:t>
            </a:r>
            <a:r>
              <a:rPr lang="en-AU" sz="1200" b="0" i="0" u="sng" kern="1200" baseline="30000" dirty="0" smtClean="0">
                <a:solidFill>
                  <a:schemeClr val="tx1"/>
                </a:solidFill>
                <a:latin typeface="+mn-lt"/>
                <a:ea typeface="+mn-ea"/>
                <a:cs typeface="+mn-cs"/>
              </a:rPr>
              <a:t>th</a:t>
            </a:r>
            <a:r>
              <a:rPr lang="en-AU" sz="1200" b="0" i="0" u="sng" kern="1200" baseline="0" dirty="0" smtClean="0">
                <a:solidFill>
                  <a:schemeClr val="tx1"/>
                </a:solidFill>
                <a:latin typeface="+mn-lt"/>
                <a:ea typeface="+mn-ea"/>
                <a:cs typeface="+mn-cs"/>
              </a:rPr>
              <a:t> term</a:t>
            </a:r>
            <a:r>
              <a:rPr lang="en-AU" sz="1200" b="0" i="0" kern="1200" baseline="0" dirty="0" smtClean="0">
                <a:solidFill>
                  <a:schemeClr val="tx1"/>
                </a:solidFill>
                <a:latin typeface="+mn-lt"/>
                <a:ea typeface="+mn-ea"/>
                <a:cs typeface="+mn-cs"/>
              </a:rPr>
              <a:t>, after we have covered the sub strands:</a:t>
            </a:r>
          </a:p>
          <a:p>
            <a:pPr fontAlgn="base">
              <a:buFont typeface="Arial" pitchFamily="34" charset="0"/>
              <a:buChar char="•"/>
            </a:pPr>
            <a:r>
              <a:rPr lang="en-AU" sz="1200" b="0" i="0" kern="1200" dirty="0" smtClean="0">
                <a:solidFill>
                  <a:schemeClr val="tx1"/>
                </a:solidFill>
                <a:latin typeface="+mn-lt"/>
                <a:ea typeface="+mn-ea"/>
                <a:cs typeface="+mn-cs"/>
              </a:rPr>
              <a:t>describing how heat can be produced such as through friction or motion, electricity or chemically (burning)</a:t>
            </a:r>
          </a:p>
          <a:p>
            <a:pPr fontAlgn="base">
              <a:buFont typeface="Arial" pitchFamily="34" charset="0"/>
              <a:buChar char="•"/>
            </a:pPr>
            <a:r>
              <a:rPr lang="en-AU" sz="1200" b="0" i="0" kern="1200" dirty="0" smtClean="0">
                <a:solidFill>
                  <a:schemeClr val="tx1"/>
                </a:solidFill>
                <a:latin typeface="+mn-lt"/>
                <a:ea typeface="+mn-ea"/>
                <a:cs typeface="+mn-cs"/>
              </a:rPr>
              <a:t>identifying changes that occur in everyday situations due to heating and cooling</a:t>
            </a:r>
          </a:p>
          <a:p>
            <a:pPr fontAlgn="base">
              <a:buFont typeface="Arial" pitchFamily="34" charset="0"/>
              <a:buChar char="•"/>
            </a:pPr>
            <a:r>
              <a:rPr lang="en-AU" sz="1200" b="0" i="0" kern="1200" dirty="0" smtClean="0">
                <a:solidFill>
                  <a:schemeClr val="tx1"/>
                </a:solidFill>
                <a:latin typeface="+mn-lt"/>
                <a:ea typeface="+mn-ea"/>
                <a:cs typeface="+mn-cs"/>
              </a:rPr>
              <a:t>exploring how heat can be transferred through conduction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latin typeface="+mn-lt"/>
              <a:ea typeface="+mn-ea"/>
              <a:cs typeface="+mn-cs"/>
            </a:endParaRPr>
          </a:p>
          <a:p>
            <a:r>
              <a:rPr lang="en-AU" sz="1200" baseline="0" dirty="0" smtClean="0"/>
              <a:t>We can use ‘</a:t>
            </a:r>
            <a:r>
              <a:rPr lang="en-AU" sz="1200" u="sng" baseline="0" dirty="0" smtClean="0"/>
              <a:t>scientific inquiry method</a:t>
            </a:r>
            <a:r>
              <a:rPr lang="en-AU" sz="1200" baseline="0" dirty="0" smtClean="0"/>
              <a:t>’ to investigate heat and temperature.</a:t>
            </a:r>
          </a:p>
          <a:p>
            <a:endParaRPr lang="en-AU" sz="1200" baseline="0" dirty="0" smtClean="0"/>
          </a:p>
          <a:p>
            <a:pPr>
              <a:buFont typeface="Arial" pitchFamily="34" charset="0"/>
              <a:buChar char="•"/>
            </a:pPr>
            <a:r>
              <a:rPr lang="en-AU" sz="1200" baseline="0" dirty="0" smtClean="0"/>
              <a:t>Ask a question {is boiling the hottest temperature?}</a:t>
            </a:r>
          </a:p>
          <a:p>
            <a:pPr>
              <a:buFont typeface="Arial" pitchFamily="34" charset="0"/>
              <a:buChar char="•"/>
            </a:pPr>
            <a:r>
              <a:rPr lang="en-AU" sz="1200" baseline="0" dirty="0" smtClean="0"/>
              <a:t>Do background research {experiment with thermometers, measure the temperature of a variety of things}</a:t>
            </a:r>
          </a:p>
          <a:p>
            <a:pPr>
              <a:buFont typeface="Arial" pitchFamily="34" charset="0"/>
              <a:buChar char="•"/>
            </a:pPr>
            <a:r>
              <a:rPr lang="en-AU" sz="1200" baseline="0" dirty="0" smtClean="0"/>
              <a:t>Construct a hypothesis {</a:t>
            </a:r>
            <a:r>
              <a:rPr lang="en-AU" sz="1200" kern="1200" dirty="0" smtClean="0">
                <a:solidFill>
                  <a:schemeClr val="tx1"/>
                </a:solidFill>
                <a:latin typeface="+mn-lt"/>
                <a:ea typeface="+mn-ea"/>
                <a:cs typeface="+mn-cs"/>
              </a:rPr>
              <a:t>100°C is the boiling point for all liquids</a:t>
            </a:r>
            <a:r>
              <a:rPr lang="en-AU" sz="1400" kern="1200" baseline="0" dirty="0" smtClean="0">
                <a:solidFill>
                  <a:schemeClr val="tx1"/>
                </a:solidFill>
                <a:latin typeface="+mn-lt"/>
                <a:ea typeface="+mn-ea"/>
                <a:cs typeface="+mn-cs"/>
              </a:rPr>
              <a:t>}</a:t>
            </a:r>
            <a:endParaRPr lang="en-AU" sz="1200" baseline="0" dirty="0" smtClean="0"/>
          </a:p>
          <a:p>
            <a:pPr>
              <a:buFont typeface="Arial" pitchFamily="34" charset="0"/>
              <a:buChar char="•"/>
            </a:pPr>
            <a:r>
              <a:rPr lang="en-AU" sz="1200" baseline="0" dirty="0" smtClean="0"/>
              <a:t>Test/retest hypothesis {boil a variety of liquids}</a:t>
            </a:r>
          </a:p>
          <a:p>
            <a:pPr>
              <a:buFont typeface="Arial" pitchFamily="34" charset="0"/>
              <a:buChar char="•"/>
            </a:pPr>
            <a:r>
              <a:rPr lang="en-AU" sz="1200" baseline="0" dirty="0" smtClean="0"/>
              <a:t>Analyse data {what was the hottest liquid?}</a:t>
            </a:r>
          </a:p>
          <a:p>
            <a:pPr>
              <a:buFont typeface="Arial" pitchFamily="34" charset="0"/>
              <a:buChar char="•"/>
            </a:pPr>
            <a:r>
              <a:rPr lang="en-AU" sz="1200" baseline="0" dirty="0" smtClean="0"/>
              <a:t>Report findings {write a report on </a:t>
            </a:r>
            <a:r>
              <a:rPr lang="en-AU" sz="1200" baseline="0" dirty="0" err="1" smtClean="0"/>
              <a:t>temprature</a:t>
            </a:r>
            <a:r>
              <a:rPr lang="en-AU" sz="1200" baseline="0" dirty="0" smtClean="0"/>
              <a:t> with diagrams using information from our TWLH chart}</a:t>
            </a:r>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Because children can have misconceptions about heat and </a:t>
            </a:r>
            <a:r>
              <a:rPr lang="en-AU" b="0" dirty="0" smtClean="0"/>
              <a:t>temperature (</a:t>
            </a:r>
            <a:r>
              <a:rPr lang="en-AU" sz="1200" b="0" i="0" kern="1200" dirty="0" err="1" smtClean="0">
                <a:solidFill>
                  <a:schemeClr val="tx1"/>
                </a:solidFill>
                <a:latin typeface="+mn-lt"/>
                <a:ea typeface="+mn-ea"/>
                <a:cs typeface="+mn-cs"/>
              </a:rPr>
              <a:t>Hapkiewicz</a:t>
            </a:r>
            <a:r>
              <a:rPr lang="en-AU" sz="1200" b="0" i="0" kern="1200" dirty="0" smtClean="0">
                <a:solidFill>
                  <a:schemeClr val="tx1"/>
                </a:solidFill>
                <a:latin typeface="+mn-lt"/>
                <a:ea typeface="+mn-ea"/>
                <a:cs typeface="+mn-cs"/>
              </a:rPr>
              <a:t>, 1992), it is important to find out what if any that have, and</a:t>
            </a:r>
            <a:r>
              <a:rPr lang="en-AU" sz="1200" b="0" i="0" kern="1200" baseline="0" dirty="0" smtClean="0">
                <a:solidFill>
                  <a:schemeClr val="tx1"/>
                </a:solidFill>
                <a:latin typeface="+mn-lt"/>
                <a:ea typeface="+mn-ea"/>
                <a:cs typeface="+mn-cs"/>
              </a:rPr>
              <a:t> use this as a base to work from (</a:t>
            </a:r>
            <a:r>
              <a:rPr lang="en-AU" sz="1200" b="0" i="0" kern="1200" dirty="0" err="1" smtClean="0">
                <a:solidFill>
                  <a:schemeClr val="tx1"/>
                </a:solidFill>
                <a:latin typeface="+mn-lt"/>
                <a:ea typeface="+mn-ea"/>
                <a:cs typeface="+mn-cs"/>
              </a:rPr>
              <a:t>Abruscato</a:t>
            </a:r>
            <a:r>
              <a:rPr lang="en-AU" sz="1200" b="0" i="0" kern="1200" dirty="0" smtClean="0">
                <a:solidFill>
                  <a:schemeClr val="tx1"/>
                </a:solidFill>
                <a:latin typeface="+mn-lt"/>
                <a:ea typeface="+mn-ea"/>
                <a:cs typeface="+mn-cs"/>
              </a:rPr>
              <a:t>,</a:t>
            </a:r>
            <a:r>
              <a:rPr lang="en-AU" sz="1200" b="0" i="0" kern="1200" baseline="0" dirty="0" smtClean="0">
                <a:solidFill>
                  <a:schemeClr val="tx1"/>
                </a:solidFill>
                <a:latin typeface="+mn-lt"/>
                <a:ea typeface="+mn-ea"/>
                <a:cs typeface="+mn-cs"/>
              </a:rPr>
              <a:t> </a:t>
            </a:r>
            <a:r>
              <a:rPr lang="en-AU" sz="1200" b="0" i="0" kern="1200" dirty="0" smtClean="0">
                <a:solidFill>
                  <a:schemeClr val="tx1"/>
                </a:solidFill>
                <a:latin typeface="+mn-lt"/>
                <a:ea typeface="+mn-ea"/>
                <a:cs typeface="+mn-cs"/>
              </a:rPr>
              <a:t>2004)</a:t>
            </a:r>
            <a:r>
              <a:rPr lang="en-AU" sz="1200" b="0" i="0" kern="1200" baseline="0" dirty="0" smtClean="0">
                <a:solidFill>
                  <a:schemeClr val="tx1"/>
                </a:solidFill>
                <a:latin typeface="+mn-lt"/>
                <a:ea typeface="+mn-ea"/>
                <a:cs typeface="+mn-cs"/>
              </a:rPr>
              <a:t>.</a:t>
            </a:r>
          </a:p>
          <a:p>
            <a:endParaRPr lang="en-AU" sz="1200" b="0" i="0" kern="1200" baseline="0" dirty="0" smtClean="0">
              <a:solidFill>
                <a:schemeClr val="tx1"/>
              </a:solidFill>
              <a:latin typeface="+mn-lt"/>
              <a:ea typeface="+mn-ea"/>
              <a:cs typeface="+mn-cs"/>
            </a:endParaRPr>
          </a:p>
          <a:p>
            <a:r>
              <a:rPr lang="en-AU" sz="1200" b="0" i="0" kern="1200" baseline="0" dirty="0" smtClean="0">
                <a:solidFill>
                  <a:schemeClr val="tx1"/>
                </a:solidFill>
                <a:latin typeface="+mn-lt"/>
                <a:ea typeface="+mn-ea"/>
                <a:cs typeface="+mn-cs"/>
              </a:rPr>
              <a:t>Before we begin, I would like to engage the children by asking them to tell me what they know about heat and temperature, and we can begin to fill in our TWLH charts.</a:t>
            </a:r>
            <a:endParaRPr lang="en-AU" b="0"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latin typeface="+mn-lt"/>
                <a:ea typeface="+mn-ea"/>
                <a:cs typeface="+mn-cs"/>
              </a:rPr>
              <a:t>In previous unit, we place a bottle if water into the freezer,</a:t>
            </a:r>
            <a:r>
              <a:rPr lang="en-AU" sz="1200" b="0" i="0" kern="1200" baseline="0" dirty="0" smtClean="0">
                <a:solidFill>
                  <a:schemeClr val="tx1"/>
                </a:solidFill>
                <a:latin typeface="+mn-lt"/>
                <a:ea typeface="+mn-ea"/>
                <a:cs typeface="+mn-cs"/>
              </a:rPr>
              <a:t> water level marked, and measure the rise in level as the water cools. </a:t>
            </a:r>
            <a:endParaRPr lang="en-A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sng" kern="1200" dirty="0" smtClean="0">
                <a:solidFill>
                  <a:schemeClr val="tx1"/>
                </a:solidFill>
                <a:latin typeface="+mn-lt"/>
                <a:ea typeface="+mn-ea"/>
                <a:cs typeface="+mn-cs"/>
              </a:rPr>
              <a:t>Activity:</a:t>
            </a:r>
            <a:r>
              <a:rPr lang="en-AU" sz="1200" b="0" i="0" u="sng" kern="1200" baseline="0" dirty="0" smtClean="0">
                <a:solidFill>
                  <a:schemeClr val="tx1"/>
                </a:solidFill>
                <a:latin typeface="+mn-lt"/>
                <a:ea typeface="+mn-ea"/>
                <a:cs typeface="+mn-cs"/>
              </a:rPr>
              <a:t> build a thermometer</a:t>
            </a:r>
            <a:endParaRPr lang="en-AU" sz="1200" b="0" i="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latin typeface="+mn-lt"/>
                <a:ea typeface="+mn-ea"/>
                <a:cs typeface="+mn-cs"/>
              </a:rPr>
              <a:t>Possible questions to consider and discuss: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0" i="0" kern="1200" dirty="0" smtClean="0">
                <a:solidFill>
                  <a:schemeClr val="tx1"/>
                </a:solidFill>
                <a:latin typeface="+mn-lt"/>
                <a:ea typeface="+mn-ea"/>
                <a:cs typeface="+mn-cs"/>
              </a:rPr>
              <a:t> Is it possible to use what we know about water expanding and contracting with heat to measure the effects of heat? How?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kern="1200" dirty="0" smtClean="0">
                <a:solidFill>
                  <a:schemeClr val="tx1"/>
                </a:solidFill>
                <a:latin typeface="+mn-lt"/>
                <a:ea typeface="+mn-ea"/>
                <a:cs typeface="+mn-cs"/>
              </a:rPr>
              <a:t>With a clear bottle, water, rubbing alcohol, a straw some food colouring and a piece of blue tack, we can create a thermometer.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kern="1200" dirty="0" smtClean="0">
                <a:solidFill>
                  <a:schemeClr val="tx1"/>
                </a:solidFill>
                <a:latin typeface="+mn-lt"/>
                <a:ea typeface="+mn-ea"/>
                <a:cs typeface="+mn-cs"/>
              </a:rPr>
              <a:t>In groups, students make a thermometer, and test it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kern="1200" dirty="0" smtClean="0">
                <a:solidFill>
                  <a:schemeClr val="tx1"/>
                </a:solidFill>
                <a:latin typeface="+mn-lt"/>
                <a:ea typeface="+mn-ea"/>
                <a:cs typeface="+mn-cs"/>
              </a:rPr>
              <a:t>Ensuring each thermometer uses</a:t>
            </a:r>
            <a:r>
              <a:rPr lang="en-AU" sz="1200" b="0" i="0" kern="1200" baseline="0" dirty="0" smtClean="0">
                <a:solidFill>
                  <a:schemeClr val="tx1"/>
                </a:solidFill>
                <a:latin typeface="+mn-lt"/>
                <a:ea typeface="+mn-ea"/>
                <a:cs typeface="+mn-cs"/>
              </a:rPr>
              <a:t> the same sized bottle and had the same amount of liquid, t</a:t>
            </a:r>
            <a:r>
              <a:rPr lang="en-AU" sz="1200" b="0" i="0" kern="1200" dirty="0" smtClean="0">
                <a:solidFill>
                  <a:schemeClr val="tx1"/>
                </a:solidFill>
                <a:latin typeface="+mn-lt"/>
                <a:ea typeface="+mn-ea"/>
                <a:cs typeface="+mn-cs"/>
              </a:rPr>
              <a:t>ake each thermometer to various places at school- in the bright</a:t>
            </a:r>
            <a:r>
              <a:rPr lang="en-AU" sz="1200" b="0" i="0" kern="1200" baseline="0" dirty="0" smtClean="0">
                <a:solidFill>
                  <a:schemeClr val="tx1"/>
                </a:solidFill>
                <a:latin typeface="+mn-lt"/>
                <a:ea typeface="+mn-ea"/>
                <a:cs typeface="+mn-cs"/>
              </a:rPr>
              <a:t> sun, in the staffroom fridge etc.</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kern="1200" baseline="0" dirty="0" smtClean="0">
                <a:solidFill>
                  <a:schemeClr val="tx1"/>
                </a:solidFill>
                <a:latin typeface="+mn-lt"/>
                <a:ea typeface="+mn-ea"/>
                <a:cs typeface="+mn-cs"/>
              </a:rPr>
              <a:t>Mark on the straw the level of the liquid on each one.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u="sng" kern="1200" baseline="0" dirty="0" smtClean="0">
                <a:solidFill>
                  <a:schemeClr val="tx1"/>
                </a:solidFill>
                <a:latin typeface="+mn-lt"/>
                <a:ea typeface="+mn-ea"/>
                <a:cs typeface="+mn-cs"/>
              </a:rPr>
              <a:t>Discuss:</a:t>
            </a:r>
            <a:endParaRPr lang="en-AU" sz="1200" b="0" i="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0" i="0" kern="1200" dirty="0" smtClean="0">
                <a:solidFill>
                  <a:schemeClr val="tx1"/>
                </a:solidFill>
                <a:latin typeface="+mn-lt"/>
                <a:ea typeface="+mn-ea"/>
                <a:cs typeface="+mn-cs"/>
              </a:rPr>
              <a:t> How much did the water move?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0" i="0" kern="1200" dirty="0" smtClean="0">
                <a:solidFill>
                  <a:schemeClr val="tx1"/>
                </a:solidFill>
                <a:latin typeface="+mn-lt"/>
                <a:ea typeface="+mn-ea"/>
                <a:cs typeface="+mn-cs"/>
              </a:rPr>
              <a:t> Could the students predict</a:t>
            </a:r>
            <a:r>
              <a:rPr lang="en-AU" sz="1200" b="0" i="0" kern="1200" baseline="0" dirty="0" smtClean="0">
                <a:solidFill>
                  <a:schemeClr val="tx1"/>
                </a:solidFill>
                <a:latin typeface="+mn-lt"/>
                <a:ea typeface="+mn-ea"/>
                <a:cs typeface="+mn-cs"/>
              </a:rPr>
              <a:t> the level of the rise based on their observations of the temperature of the thermometers placement?</a:t>
            </a:r>
            <a:endParaRPr lang="en-A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u="sng" kern="1200" dirty="0" smtClean="0">
                <a:solidFill>
                  <a:schemeClr val="tx1"/>
                </a:solidFill>
                <a:latin typeface="+mn-lt"/>
                <a:ea typeface="+mn-ea"/>
                <a:cs typeface="+mn-cs"/>
              </a:rPr>
              <a:t>Activity: Take measurements</a:t>
            </a:r>
            <a:r>
              <a:rPr lang="en-AU" sz="1200" b="0" i="0" kern="1200" dirty="0" smtClean="0">
                <a:solidFill>
                  <a:schemeClr val="tx1"/>
                </a:solidFill>
                <a:latin typeface="+mn-lt"/>
                <a:ea typeface="+mn-ea"/>
                <a:cs typeface="+mn-cs"/>
              </a:rPr>
              <a:t> (use different types of thermometers)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u="sng" kern="1200" dirty="0" smtClean="0">
                <a:solidFill>
                  <a:schemeClr val="tx1"/>
                </a:solidFill>
                <a:latin typeface="+mn-lt"/>
                <a:ea typeface="+mn-ea"/>
                <a:cs typeface="+mn-cs"/>
              </a:rPr>
              <a:t>Possible questions to consider and discuss: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0" i="0" kern="1200" dirty="0" smtClean="0">
                <a:solidFill>
                  <a:schemeClr val="tx1"/>
                </a:solidFill>
                <a:latin typeface="+mn-lt"/>
                <a:ea typeface="+mn-ea"/>
                <a:cs typeface="+mn-cs"/>
              </a:rPr>
              <a:t> Is a big</a:t>
            </a:r>
            <a:r>
              <a:rPr lang="en-AU" sz="1200" b="0" i="0" kern="1200" baseline="0" dirty="0" smtClean="0">
                <a:solidFill>
                  <a:schemeClr val="tx1"/>
                </a:solidFill>
                <a:latin typeface="+mn-lt"/>
                <a:ea typeface="+mn-ea"/>
                <a:cs typeface="+mn-cs"/>
              </a:rPr>
              <a:t> block of ice colder than a small one?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0" i="0" kern="1200" baseline="0" dirty="0" smtClean="0">
                <a:solidFill>
                  <a:schemeClr val="tx1"/>
                </a:solidFill>
                <a:latin typeface="+mn-lt"/>
                <a:ea typeface="+mn-ea"/>
                <a:cs typeface="+mn-cs"/>
              </a:rPr>
              <a:t> Can students make predictions about the temperature of an object?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0" i="0" kern="1200" baseline="0" dirty="0" smtClean="0">
                <a:solidFill>
                  <a:schemeClr val="tx1"/>
                </a:solidFill>
                <a:latin typeface="+mn-lt"/>
                <a:ea typeface="+mn-ea"/>
                <a:cs typeface="+mn-cs"/>
              </a:rPr>
              <a:t> If we add a compound (salt or sugar) to boiling water, does it change the temperature of the water?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kern="1200" baseline="0" dirty="0" smtClean="0">
                <a:solidFill>
                  <a:schemeClr val="tx1"/>
                </a:solidFill>
                <a:latin typeface="+mn-lt"/>
                <a:ea typeface="+mn-ea"/>
                <a:cs typeface="+mn-cs"/>
              </a:rPr>
              <a:t>Provide students with a variety of things to measure the temperature of e.g. Humans (auxiliary temp), drink bottle of water left in schoolbag/out in the sun, air temperature, large/small ice cubes, saucepan of boiling water (safety precautions need to be taken)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u="sng" kern="1200" baseline="0" dirty="0" smtClean="0">
                <a:solidFill>
                  <a:schemeClr val="tx1"/>
                </a:solidFill>
                <a:latin typeface="+mn-lt"/>
                <a:ea typeface="+mn-ea"/>
                <a:cs typeface="+mn-cs"/>
              </a:rPr>
              <a:t>Discuss: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kern="1200" baseline="0" dirty="0" smtClean="0">
                <a:solidFill>
                  <a:schemeClr val="tx1"/>
                </a:solidFill>
                <a:latin typeface="+mn-lt"/>
                <a:ea typeface="+mn-ea"/>
                <a:cs typeface="+mn-cs"/>
              </a:rPr>
              <a:t>Were students able to accurately predict which of the measured objects would be warmer/coolers than others {example-which is warmer, the drink bottle left in the sun, or the human body?}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i="0" kern="1200" baseline="0" dirty="0" smtClean="0">
                <a:solidFill>
                  <a:schemeClr val="tx1"/>
                </a:solidFill>
                <a:latin typeface="+mn-lt"/>
                <a:ea typeface="+mn-ea"/>
                <a:cs typeface="+mn-cs"/>
              </a:rPr>
              <a:t>*</a:t>
            </a:r>
            <a:r>
              <a:rPr lang="en-AU" sz="1200" kern="1200" dirty="0" smtClean="0">
                <a:solidFill>
                  <a:schemeClr val="tx1"/>
                </a:solidFill>
                <a:latin typeface="+mn-lt"/>
                <a:ea typeface="+mn-ea"/>
                <a:cs typeface="+mn-cs"/>
              </a:rPr>
              <a:t>Water is a slight exception to this.  From 4 degrees C up to 100 degrees C it expands when heated, but when cooled from 4 degrees C to 0 degrees C it also expands, which is why ice floats on water (it is less dense)</a:t>
            </a:r>
            <a:endParaRPr lang="en-AU"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03C1BD-BBCE-4B53-BC9B-AC08736335F2}"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Building</a:t>
            </a:r>
            <a:r>
              <a:rPr lang="en-AU" baseline="0" dirty="0" smtClean="0"/>
              <a:t> from the previous learning experiences, students will make use their understanding of thermometers to make honeycomb candy, using recipe from </a:t>
            </a:r>
            <a:r>
              <a:rPr lang="en-AU" dirty="0" smtClean="0">
                <a:hlinkClick r:id="rId3"/>
              </a:rPr>
              <a:t>http://www.sallypasleyvargas.com/2011/07/gimme-candy-gimme-ice-cream-gimme-sugar.html</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Materials: candy ingredients, sugar thermometer, large pan, stove element, spatula, cookie sheet, baking paper, spray oil</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baseline="0" dirty="0" smtClean="0">
                <a:solidFill>
                  <a:schemeClr val="tx1"/>
                </a:solidFill>
              </a:rPr>
              <a:t>Make candy, following very stringent safety guidelines (closed environment, all materials pre-prepared, large enough pan, students standing back, safety glasses, teacher only to touch hot pan)</a:t>
            </a:r>
            <a:endParaRPr lang="en-AU" baseline="0" dirty="0" smtClean="0"/>
          </a:p>
          <a:p>
            <a:endParaRPr lang="en-AU" dirty="0" smtClean="0"/>
          </a:p>
          <a:p>
            <a:r>
              <a:rPr lang="en-AU" u="sng" baseline="0" dirty="0" smtClean="0"/>
              <a:t>Possible questions to consider and discuss:</a:t>
            </a:r>
          </a:p>
          <a:p>
            <a:pPr>
              <a:buFont typeface="Arial" pitchFamily="34" charset="0"/>
              <a:buChar char="•"/>
            </a:pPr>
            <a:r>
              <a:rPr lang="en-AU" baseline="0" dirty="0" smtClean="0"/>
              <a:t> How is a candy thermometer the same as/different to the other kinds of thermometers we have used?</a:t>
            </a:r>
          </a:p>
          <a:p>
            <a:pPr>
              <a:buFont typeface="Arial" pitchFamily="34" charset="0"/>
              <a:buChar char="•"/>
            </a:pPr>
            <a:r>
              <a:rPr lang="en-AU" baseline="0" dirty="0" smtClean="0"/>
              <a:t> Link back to previous units on changes that happen when heat is added or taken away, can students predict what will happen to the sugar when we place it into the water</a:t>
            </a:r>
          </a:p>
          <a:p>
            <a:pPr>
              <a:buFont typeface="Arial" pitchFamily="34" charset="0"/>
              <a:buChar char="•"/>
            </a:pPr>
            <a:r>
              <a:rPr lang="en-AU" baseline="0" dirty="0" smtClean="0"/>
              <a:t> Why is the sugar dissolving and is it a permanent change? {link to curriculum}</a:t>
            </a:r>
          </a:p>
          <a:p>
            <a:pPr>
              <a:buFont typeface="Arial" pitchFamily="34" charset="0"/>
              <a:buChar char="•"/>
            </a:pPr>
            <a:r>
              <a:rPr lang="en-AU" baseline="0" dirty="0" smtClean="0"/>
              <a:t> Does it matter if we follow the recipes instruction to heat it to 150</a:t>
            </a:r>
            <a:r>
              <a:rPr lang="en-AU" sz="1200" b="0" dirty="0" smtClean="0">
                <a:solidFill>
                  <a:schemeClr val="tx1"/>
                </a:solidFill>
              </a:rPr>
              <a:t>°</a:t>
            </a:r>
            <a:r>
              <a:rPr lang="en-AU" sz="1200" b="0" baseline="0" dirty="0" smtClean="0">
                <a:solidFill>
                  <a:schemeClr val="tx1"/>
                </a:solidFill>
              </a:rPr>
              <a:t> or could we chose any ‘hot’ temperature?</a:t>
            </a:r>
          </a:p>
          <a:p>
            <a:pPr>
              <a:buFont typeface="Arial" pitchFamily="34" charset="0"/>
              <a:buNone/>
            </a:pPr>
            <a:endParaRPr lang="en-AU" sz="1200" b="0" baseline="0" dirty="0" smtClean="0">
              <a:solidFill>
                <a:schemeClr val="tx1"/>
              </a:solidFill>
            </a:endParaRPr>
          </a:p>
          <a:p>
            <a:pPr>
              <a:buFont typeface="Arial" pitchFamily="34" charset="0"/>
              <a:buNone/>
            </a:pPr>
            <a:r>
              <a:rPr lang="en-AU" baseline="0" dirty="0" smtClean="0"/>
              <a:t>Encourage students to watch the candy thermometer throughout the experience</a:t>
            </a:r>
          </a:p>
          <a:p>
            <a:pPr>
              <a:buFont typeface="Arial" pitchFamily="34" charset="0"/>
              <a:buChar char="•"/>
            </a:pPr>
            <a:r>
              <a:rPr lang="en-AU" baseline="0" dirty="0" smtClean="0"/>
              <a:t> Can students tell the temperature of the candy mixture, by reading the thermometer?</a:t>
            </a:r>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AU" sz="1200" dirty="0" smtClean="0"/>
              <a:t>Why learn this?: </a:t>
            </a:r>
          </a:p>
          <a:p>
            <a:pPr marL="0" marR="0" indent="0" algn="l" defTabSz="914400" rtl="0" eaLnBrk="1" fontAlgn="base" latinLnBrk="0" hangingPunct="1">
              <a:lnSpc>
                <a:spcPct val="100000"/>
              </a:lnSpc>
              <a:spcBef>
                <a:spcPts val="0"/>
              </a:spcBef>
              <a:spcAft>
                <a:spcPts val="0"/>
              </a:spcAft>
              <a:buClrTx/>
              <a:buSzTx/>
              <a:buFontTx/>
              <a:buNone/>
              <a:tabLst/>
              <a:defRPr/>
            </a:pPr>
            <a:r>
              <a:rPr lang="en-AU" sz="1200" dirty="0" smtClean="0"/>
              <a:t>Learning</a:t>
            </a:r>
            <a:r>
              <a:rPr lang="en-AU" sz="1200" baseline="0" dirty="0" smtClean="0"/>
              <a:t> about sundials gives us </a:t>
            </a:r>
            <a:r>
              <a:rPr lang="en-AU" sz="1200" dirty="0" smtClean="0"/>
              <a:t>a better understanding of</a:t>
            </a:r>
            <a:r>
              <a:rPr lang="en-AU" sz="1200" baseline="0" dirty="0" smtClean="0"/>
              <a:t> the sun as a source of light. Students will gain an understanding of the characteristics of light, and learn how it can be used to tell the time. Learning about sundials will give student a solid base to work from in future units of work.</a:t>
            </a:r>
          </a:p>
          <a:p>
            <a:pPr marL="0" marR="0" indent="0" algn="l" defTabSz="914400" rtl="0" eaLnBrk="1" fontAlgn="base" latinLnBrk="0" hangingPunct="1">
              <a:lnSpc>
                <a:spcPct val="100000"/>
              </a:lnSpc>
              <a:spcBef>
                <a:spcPts val="0"/>
              </a:spcBef>
              <a:spcAft>
                <a:spcPts val="0"/>
              </a:spcAft>
              <a:buClrTx/>
              <a:buSzTx/>
              <a:buFontTx/>
              <a:buNone/>
              <a:tabLst/>
              <a:defRPr/>
            </a:pPr>
            <a:endParaRPr lang="en-AU" sz="1200" baseline="0" dirty="0" smtClean="0"/>
          </a:p>
          <a:p>
            <a:pPr marL="0" marR="0" indent="0" algn="l" defTabSz="914400" rtl="0" eaLnBrk="1" fontAlgn="base" latinLnBrk="0" hangingPunct="1">
              <a:lnSpc>
                <a:spcPct val="100000"/>
              </a:lnSpc>
              <a:spcBef>
                <a:spcPts val="0"/>
              </a:spcBef>
              <a:spcAft>
                <a:spcPts val="0"/>
              </a:spcAft>
              <a:buClrTx/>
              <a:buSzTx/>
              <a:buFontTx/>
              <a:buNone/>
              <a:tabLst/>
              <a:defRPr/>
            </a:pPr>
            <a:r>
              <a:rPr lang="en-AU" sz="1200" baseline="0" dirty="0" smtClean="0"/>
              <a:t>When do we learn this?:</a:t>
            </a:r>
          </a:p>
          <a:p>
            <a:pPr marL="0" marR="0" indent="0" algn="l" defTabSz="914400" rtl="0" eaLnBrk="1" fontAlgn="base" latinLnBrk="0" hangingPunct="1">
              <a:lnSpc>
                <a:spcPct val="100000"/>
              </a:lnSpc>
              <a:spcBef>
                <a:spcPts val="0"/>
              </a:spcBef>
              <a:spcAft>
                <a:spcPts val="0"/>
              </a:spcAft>
              <a:buClrTx/>
              <a:buSzTx/>
              <a:buFontTx/>
              <a:buNone/>
              <a:tabLst/>
              <a:defRPr/>
            </a:pPr>
            <a:r>
              <a:rPr lang="en-AU" sz="1200" baseline="0" dirty="0" smtClean="0"/>
              <a:t>We will cover this sub strand in second term, following a unit of work on:</a:t>
            </a:r>
          </a:p>
          <a:p>
            <a:pPr marL="0" marR="0" indent="0" algn="l" defTabSz="914400" rtl="0" eaLnBrk="1" fontAlgn="base" latinLnBrk="0" hangingPunct="1">
              <a:lnSpc>
                <a:spcPct val="100000"/>
              </a:lnSpc>
              <a:spcBef>
                <a:spcPts val="0"/>
              </a:spcBef>
              <a:spcAft>
                <a:spcPts val="0"/>
              </a:spcAft>
              <a:buClrTx/>
              <a:buSzTx/>
              <a:buFont typeface="Arial" pitchFamily="34" charset="0"/>
              <a:buChar char="•"/>
              <a:tabLst/>
              <a:defRPr/>
            </a:pPr>
            <a:r>
              <a:rPr lang="en-AU" dirty="0" smtClean="0"/>
              <a:t>recognising the sun as a source of light</a:t>
            </a:r>
          </a:p>
          <a:p>
            <a:pPr marL="0" marR="0" indent="0" algn="l" defTabSz="914400" rtl="0" eaLnBrk="1" fontAlgn="base" latinLnBrk="0" hangingPunct="1">
              <a:lnSpc>
                <a:spcPct val="100000"/>
              </a:lnSpc>
              <a:spcBef>
                <a:spcPts val="0"/>
              </a:spcBef>
              <a:spcAft>
                <a:spcPts val="0"/>
              </a:spcAft>
              <a:buClrTx/>
              <a:buSzTx/>
              <a:buFont typeface="Arial" pitchFamily="34" charset="0"/>
              <a:buNone/>
              <a:tabLst/>
              <a:defRPr/>
            </a:pPr>
            <a:r>
              <a:rPr lang="en-AU" dirty="0" smtClean="0"/>
              <a:t>We then go on to units of work on:</a:t>
            </a:r>
          </a:p>
          <a:p>
            <a:pPr fontAlgn="base">
              <a:buFont typeface="Arial" pitchFamily="34" charset="0"/>
              <a:buChar char="•"/>
            </a:pPr>
            <a:r>
              <a:rPr lang="en-AU" dirty="0" smtClean="0"/>
              <a:t>describing timescales for the rotation of the Earth</a:t>
            </a:r>
          </a:p>
          <a:p>
            <a:pPr fontAlgn="base">
              <a:buFont typeface="Arial" pitchFamily="34" charset="0"/>
              <a:buChar char="•"/>
            </a:pPr>
            <a:r>
              <a:rPr lang="en-AU" dirty="0" smtClean="0"/>
              <a:t>modelling the relative sizes and movement of the sun, Earth and moon</a:t>
            </a:r>
            <a:endParaRPr lang="en-AU" sz="1200" baseline="0" dirty="0" smtClean="0"/>
          </a:p>
          <a:p>
            <a:endParaRPr lang="en-AU" sz="1200" baseline="0" dirty="0" smtClean="0"/>
          </a:p>
          <a:p>
            <a:r>
              <a:rPr lang="en-AU" sz="1200" baseline="0" dirty="0" smtClean="0"/>
              <a:t>We can use ‘</a:t>
            </a:r>
            <a:r>
              <a:rPr lang="en-AU" sz="1200" u="sng" baseline="0" dirty="0" smtClean="0"/>
              <a:t>scientific inquiry method</a:t>
            </a:r>
            <a:r>
              <a:rPr lang="en-AU" sz="1200" baseline="0" dirty="0" smtClean="0"/>
              <a:t>’ to investigate how the sun helps us tell time.</a:t>
            </a:r>
          </a:p>
          <a:p>
            <a:endParaRPr lang="en-AU" sz="1200" baseline="0" dirty="0" smtClean="0"/>
          </a:p>
          <a:p>
            <a:pPr>
              <a:buFont typeface="Arial" pitchFamily="34" charset="0"/>
              <a:buChar char="•"/>
            </a:pPr>
            <a:r>
              <a:rPr lang="en-AU" sz="1200" baseline="0" dirty="0" smtClean="0"/>
              <a:t>Ask a question {how do shadows work?}</a:t>
            </a:r>
          </a:p>
          <a:p>
            <a:pPr>
              <a:buFont typeface="Arial" pitchFamily="34" charset="0"/>
              <a:buChar char="•"/>
            </a:pPr>
            <a:r>
              <a:rPr lang="en-AU" sz="1200" baseline="0" dirty="0" smtClean="0"/>
              <a:t>Do background research {experiment with shadows}</a:t>
            </a:r>
          </a:p>
          <a:p>
            <a:pPr>
              <a:buFont typeface="Arial" pitchFamily="34" charset="0"/>
              <a:buChar char="•"/>
            </a:pPr>
            <a:r>
              <a:rPr lang="en-AU" sz="1200" baseline="0" dirty="0" smtClean="0"/>
              <a:t>Construct a hypothesis {the shadow of a still object moves consistently throughout the day, so we can use it to tell the time}</a:t>
            </a:r>
          </a:p>
          <a:p>
            <a:pPr>
              <a:buFont typeface="Arial" pitchFamily="34" charset="0"/>
              <a:buChar char="•"/>
            </a:pPr>
            <a:r>
              <a:rPr lang="en-AU" sz="1200" baseline="0" dirty="0" smtClean="0"/>
              <a:t>Test/retest hypothesis {mark the path of a shadow over the course of a day}</a:t>
            </a:r>
          </a:p>
          <a:p>
            <a:pPr>
              <a:buFont typeface="Arial" pitchFamily="34" charset="0"/>
              <a:buChar char="•"/>
            </a:pPr>
            <a:r>
              <a:rPr lang="en-AU" sz="1200" baseline="0" dirty="0" smtClean="0"/>
              <a:t>Analyse data {does the shape and angle of the object which casts the shadow effect the accuracy of the sundial?}</a:t>
            </a:r>
          </a:p>
          <a:p>
            <a:pPr>
              <a:buFont typeface="Arial" pitchFamily="34" charset="0"/>
              <a:buChar char="•"/>
            </a:pPr>
            <a:r>
              <a:rPr lang="en-AU" sz="1200" baseline="0" dirty="0" smtClean="0"/>
              <a:t>Report findings {write a report on sundials with diagrams using information from our TWLH chart}</a:t>
            </a:r>
          </a:p>
          <a:p>
            <a:pPr fontAlgn="base">
              <a:buFont typeface="Arial" pitchFamily="34" charset="0"/>
              <a:buNone/>
            </a:pPr>
            <a:endParaRPr lang="en-AU" sz="1200" b="0" i="0" kern="1200" dirty="0" smtClean="0">
              <a:solidFill>
                <a:schemeClr val="tx1"/>
              </a:solidFill>
              <a:latin typeface="+mn-lt"/>
              <a:ea typeface="+mn-ea"/>
              <a:cs typeface="+mn-cs"/>
            </a:endParaRPr>
          </a:p>
          <a:p>
            <a:pPr fontAlgn="base">
              <a:buFont typeface="Arial" pitchFamily="34" charset="0"/>
              <a:buNone/>
            </a:pPr>
            <a:r>
              <a:rPr lang="en-AU" sz="1200" b="0" i="0" kern="1200" dirty="0" smtClean="0">
                <a:solidFill>
                  <a:schemeClr val="tx1"/>
                </a:solidFill>
                <a:latin typeface="+mn-lt"/>
                <a:ea typeface="+mn-ea"/>
                <a:cs typeface="+mn-cs"/>
              </a:rPr>
              <a:t>In</a:t>
            </a:r>
            <a:r>
              <a:rPr lang="en-AU" sz="1200" b="0" i="0" kern="1200" baseline="0" dirty="0" smtClean="0">
                <a:solidFill>
                  <a:schemeClr val="tx1"/>
                </a:solidFill>
                <a:latin typeface="+mn-lt"/>
                <a:ea typeface="+mn-ea"/>
                <a:cs typeface="+mn-cs"/>
              </a:rPr>
              <a:t> order to do this in class, we will experiment with light and shadow, using ideas from the Smithsonian Institute’s book ‘Eyes on the sky, feet on the ground’  (</a:t>
            </a:r>
            <a:r>
              <a:rPr lang="en-AU" dirty="0" smtClean="0">
                <a:hlinkClick r:id="rId3"/>
              </a:rPr>
              <a:t>http://hea-www.harvard.edu/ECT/the_book/Chap1/Chapter1.html</a:t>
            </a:r>
            <a:r>
              <a:rPr lang="en-AU" dirty="0" smtClean="0"/>
              <a:t>)</a:t>
            </a:r>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The curriculum states that students need to learn about light and shadow by constructing a sundial and learning how they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p>
          <a:p>
            <a:r>
              <a:rPr lang="en-AU" sz="1200" dirty="0" smtClean="0"/>
              <a:t>Sometimes children figure out their own explanations as to why things are the way they</a:t>
            </a:r>
            <a:r>
              <a:rPr lang="en-AU" sz="1200" baseline="0" dirty="0" smtClean="0"/>
              <a:t> are (Chi, 2009; Philips, 1991).</a:t>
            </a:r>
          </a:p>
          <a:p>
            <a:r>
              <a:rPr lang="en-AU" sz="1200" baseline="0" dirty="0" smtClean="0"/>
              <a:t>I need to make sure that I know any misconceptions are, so as we work through the unit, I can focus on giving every student a solid base to work from. </a:t>
            </a:r>
          </a:p>
          <a:p>
            <a:endParaRPr lang="en-AU" sz="1200" baseline="0" dirty="0" smtClean="0"/>
          </a:p>
          <a:p>
            <a:r>
              <a:rPr lang="en-AU" sz="1200" baseline="0" dirty="0" smtClean="0"/>
              <a:t>I will ask the students if they are willing to change their minds about what they ‘know’ if they make a discovery which gives them new information (</a:t>
            </a:r>
            <a:r>
              <a:rPr lang="en-AU" sz="1200" b="0" i="0" kern="1200" dirty="0" err="1" smtClean="0">
                <a:solidFill>
                  <a:schemeClr val="tx1"/>
                </a:solidFill>
                <a:latin typeface="+mn-lt"/>
                <a:ea typeface="+mn-ea"/>
                <a:cs typeface="+mn-cs"/>
              </a:rPr>
              <a:t>Abruscato</a:t>
            </a:r>
            <a:r>
              <a:rPr lang="en-AU" sz="1200" b="0" i="0" kern="1200" dirty="0" smtClean="0">
                <a:solidFill>
                  <a:schemeClr val="tx1"/>
                </a:solidFill>
                <a:latin typeface="+mn-lt"/>
                <a:ea typeface="+mn-ea"/>
                <a:cs typeface="+mn-cs"/>
              </a:rPr>
              <a:t>, 2004). </a:t>
            </a:r>
            <a:endParaRPr lang="en-AU" sz="1200" baseline="0" dirty="0" smtClean="0"/>
          </a:p>
          <a:p>
            <a:endParaRPr lang="en-AU" sz="1200" baseline="0" dirty="0" smtClean="0"/>
          </a:p>
          <a:p>
            <a:pPr>
              <a:buFont typeface="Arial" pitchFamily="34" charset="0"/>
              <a:buNone/>
            </a:pPr>
            <a:r>
              <a:rPr lang="en-AU" sz="1200" baseline="0" dirty="0" smtClean="0"/>
              <a:t>We will create a TWLH chart, to record our learning journey</a:t>
            </a:r>
          </a:p>
        </p:txBody>
      </p:sp>
      <p:sp>
        <p:nvSpPr>
          <p:cNvPr id="4" name="Slide Number Placeholder 3"/>
          <p:cNvSpPr>
            <a:spLocks noGrp="1"/>
          </p:cNvSpPr>
          <p:nvPr>
            <p:ph type="sldNum" sz="quarter" idx="10"/>
          </p:nvPr>
        </p:nvSpPr>
        <p:spPr/>
        <p:txBody>
          <a:bodyPr/>
          <a:lstStyle/>
          <a:p>
            <a:fld id="{8503C1BD-BBCE-4B53-BC9B-AC08736335F2}" type="slidenum">
              <a:rPr lang="en-AU" smtClean="0"/>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AU" sz="1200" b="0" i="0" kern="1200" dirty="0" smtClean="0">
                <a:solidFill>
                  <a:schemeClr val="tx1"/>
                </a:solidFill>
                <a:latin typeface="+mn-lt"/>
                <a:ea typeface="+mn-ea"/>
                <a:cs typeface="+mn-cs"/>
              </a:rPr>
              <a:t>Possible questions to consider and discuss: </a:t>
            </a:r>
          </a:p>
          <a:p>
            <a:pPr>
              <a:buFont typeface="Arial" pitchFamily="34" charset="0"/>
              <a:buChar char="•"/>
            </a:pPr>
            <a:r>
              <a:rPr lang="en-AU" sz="1200" b="0" i="0" kern="1200" dirty="0" smtClean="0">
                <a:solidFill>
                  <a:schemeClr val="tx1"/>
                </a:solidFill>
                <a:latin typeface="+mn-lt"/>
                <a:ea typeface="+mn-ea"/>
                <a:cs typeface="+mn-cs"/>
              </a:rPr>
              <a:t>What makes a shadow? </a:t>
            </a:r>
          </a:p>
          <a:p>
            <a:pPr>
              <a:buFont typeface="Arial" pitchFamily="34" charset="0"/>
              <a:buChar char="•"/>
            </a:pPr>
            <a:r>
              <a:rPr lang="en-AU" sz="1200" b="0" i="0" kern="1200" dirty="0" smtClean="0">
                <a:solidFill>
                  <a:schemeClr val="tx1"/>
                </a:solidFill>
                <a:latin typeface="+mn-lt"/>
                <a:ea typeface="+mn-ea"/>
                <a:cs typeface="+mn-cs"/>
              </a:rPr>
              <a:t>Do different kinds of objects make different kinds of shadows? </a:t>
            </a:r>
          </a:p>
          <a:p>
            <a:pPr>
              <a:buFont typeface="Arial" pitchFamily="34" charset="0"/>
              <a:buChar char="•"/>
            </a:pPr>
            <a:r>
              <a:rPr lang="en-AU" sz="1200" b="0" i="0" kern="1200" dirty="0" smtClean="0">
                <a:solidFill>
                  <a:schemeClr val="tx1"/>
                </a:solidFill>
                <a:latin typeface="+mn-lt"/>
                <a:ea typeface="+mn-ea"/>
                <a:cs typeface="+mn-cs"/>
              </a:rPr>
              <a:t>Are shadows different colours? </a:t>
            </a:r>
          </a:p>
          <a:p>
            <a:pPr>
              <a:buFont typeface="Arial" pitchFamily="34" charset="0"/>
              <a:buChar char="•"/>
            </a:pPr>
            <a:r>
              <a:rPr lang="en-AU" sz="1200" b="0" i="0" kern="1200" dirty="0" smtClean="0">
                <a:solidFill>
                  <a:schemeClr val="tx1"/>
                </a:solidFill>
                <a:latin typeface="+mn-lt"/>
                <a:ea typeface="+mn-ea"/>
                <a:cs typeface="+mn-cs"/>
              </a:rPr>
              <a:t>What makes a shadow disappear? </a:t>
            </a:r>
          </a:p>
          <a:p>
            <a:pPr>
              <a:buFont typeface="Arial" pitchFamily="34" charset="0"/>
              <a:buChar char="•"/>
            </a:pPr>
            <a:r>
              <a:rPr lang="en-AU" sz="1200" b="0" i="0" kern="1200" dirty="0" smtClean="0">
                <a:solidFill>
                  <a:schemeClr val="tx1"/>
                </a:solidFill>
                <a:latin typeface="+mn-lt"/>
                <a:ea typeface="+mn-ea"/>
                <a:cs typeface="+mn-cs"/>
              </a:rPr>
              <a:t>What makes shadows at night? </a:t>
            </a:r>
          </a:p>
          <a:p>
            <a:pPr>
              <a:buFont typeface="Arial" pitchFamily="34" charset="0"/>
              <a:buChar char="•"/>
            </a:pPr>
            <a:r>
              <a:rPr lang="en-AU" sz="1200" b="0" i="0" kern="1200" dirty="0" smtClean="0">
                <a:solidFill>
                  <a:schemeClr val="tx1"/>
                </a:solidFill>
                <a:latin typeface="+mn-lt"/>
                <a:ea typeface="+mn-ea"/>
                <a:cs typeface="+mn-cs"/>
              </a:rPr>
              <a:t>Do you have a shadow at noon? </a:t>
            </a:r>
          </a:p>
          <a:p>
            <a:pPr>
              <a:buFont typeface="Arial" pitchFamily="34" charset="0"/>
              <a:buChar char="•"/>
            </a:pPr>
            <a:r>
              <a:rPr lang="en-AU" sz="1200" b="0" i="0" kern="1200" dirty="0" smtClean="0">
                <a:solidFill>
                  <a:schemeClr val="tx1"/>
                </a:solidFill>
                <a:latin typeface="+mn-lt"/>
                <a:ea typeface="+mn-ea"/>
                <a:cs typeface="+mn-cs"/>
              </a:rPr>
              <a:t>Where is the Sun at noon?</a:t>
            </a:r>
          </a:p>
          <a:p>
            <a:pPr>
              <a:buFont typeface="Arial" pitchFamily="34" charset="0"/>
              <a:buChar char="•"/>
            </a:pPr>
            <a:r>
              <a:rPr lang="en-AU" sz="1200" b="0" i="0" kern="1200" baseline="0" dirty="0" smtClean="0">
                <a:solidFill>
                  <a:schemeClr val="tx1"/>
                </a:solidFill>
                <a:latin typeface="+mn-lt"/>
                <a:ea typeface="+mn-ea"/>
                <a:cs typeface="+mn-cs"/>
              </a:rPr>
              <a:t> Does a shadow cast by a still object move throughout the day?</a:t>
            </a:r>
            <a:endParaRPr lang="en-AU" sz="1200" b="0" i="0" kern="1200" dirty="0" smtClean="0">
              <a:solidFill>
                <a:schemeClr val="tx1"/>
              </a:solidFill>
              <a:latin typeface="+mn-lt"/>
              <a:ea typeface="+mn-ea"/>
              <a:cs typeface="+mn-cs"/>
            </a:endParaRPr>
          </a:p>
          <a:p>
            <a:endParaRPr lang="en-AU" sz="1200" b="0" i="0" kern="1200" dirty="0" smtClean="0">
              <a:solidFill>
                <a:schemeClr val="tx1"/>
              </a:solidFill>
              <a:latin typeface="+mn-lt"/>
              <a:ea typeface="+mn-ea"/>
              <a:cs typeface="+mn-cs"/>
            </a:endParaRPr>
          </a:p>
          <a:p>
            <a:r>
              <a:rPr lang="en-AU" sz="1200" b="0" i="0" kern="1200" dirty="0" smtClean="0">
                <a:solidFill>
                  <a:schemeClr val="tx1"/>
                </a:solidFill>
                <a:latin typeface="+mn-lt"/>
                <a:ea typeface="+mn-ea"/>
                <a:cs typeface="+mn-cs"/>
              </a:rPr>
              <a:t>Students make</a:t>
            </a:r>
            <a:r>
              <a:rPr lang="en-AU" sz="1200" b="0" i="0" kern="1200" baseline="0" dirty="0" smtClean="0">
                <a:solidFill>
                  <a:schemeClr val="tx1"/>
                </a:solidFill>
                <a:latin typeface="+mn-lt"/>
                <a:ea typeface="+mn-ea"/>
                <a:cs typeface="+mn-cs"/>
              </a:rPr>
              <a:t> shadows with objects and themselves. Place a marble on the ground; ask students to make a shadow ring with their fingers around it.</a:t>
            </a:r>
          </a:p>
          <a:p>
            <a:r>
              <a:rPr lang="en-AU" sz="1200" b="0" i="0" kern="1200" baseline="0" dirty="0" smtClean="0">
                <a:solidFill>
                  <a:schemeClr val="tx1"/>
                </a:solidFill>
                <a:latin typeface="+mn-lt"/>
                <a:ea typeface="+mn-ea"/>
                <a:cs typeface="+mn-cs"/>
              </a:rPr>
              <a:t>What happens if they move their object closer/father from the ground? </a:t>
            </a:r>
          </a:p>
          <a:p>
            <a:r>
              <a:rPr lang="en-AU" sz="1200" b="0" i="0" kern="1200" baseline="0" dirty="0" smtClean="0">
                <a:solidFill>
                  <a:schemeClr val="tx1"/>
                </a:solidFill>
                <a:latin typeface="+mn-lt"/>
                <a:ea typeface="+mn-ea"/>
                <a:cs typeface="+mn-cs"/>
              </a:rPr>
              <a:t>Students draw around their shadows with chalk (can they draw their own?)</a:t>
            </a:r>
          </a:p>
          <a:p>
            <a:r>
              <a:rPr lang="en-AU" sz="1200" b="0" i="0" kern="1200" baseline="0" dirty="0" smtClean="0">
                <a:solidFill>
                  <a:schemeClr val="tx1"/>
                </a:solidFill>
                <a:latin typeface="+mn-lt"/>
                <a:ea typeface="+mn-ea"/>
                <a:cs typeface="+mn-cs"/>
              </a:rPr>
              <a:t>Make shadow with hula hoop-what happens when you change the angle?</a:t>
            </a:r>
          </a:p>
          <a:p>
            <a:endParaRPr lang="en-AU" sz="1200" b="0" i="0" kern="1200" baseline="0" dirty="0" smtClean="0">
              <a:solidFill>
                <a:schemeClr val="tx1"/>
              </a:solidFill>
              <a:latin typeface="+mn-lt"/>
              <a:ea typeface="+mn-ea"/>
              <a:cs typeface="+mn-cs"/>
            </a:endParaRPr>
          </a:p>
          <a:p>
            <a:r>
              <a:rPr lang="en-AU" sz="1200" b="0" i="0" kern="1200" baseline="0" dirty="0" smtClean="0">
                <a:solidFill>
                  <a:schemeClr val="tx1"/>
                </a:solidFill>
                <a:latin typeface="+mn-lt"/>
                <a:ea typeface="+mn-ea"/>
                <a:cs typeface="+mn-cs"/>
              </a:rPr>
              <a:t>Record the objects and draw the shapes made by the shadow</a:t>
            </a:r>
          </a:p>
          <a:p>
            <a:endParaRPr lang="en-AU" sz="1200" b="0" i="0" kern="1200" dirty="0" smtClean="0">
              <a:solidFill>
                <a:schemeClr val="tx1"/>
              </a:solidFill>
              <a:latin typeface="+mn-lt"/>
              <a:ea typeface="+mn-ea"/>
              <a:cs typeface="+mn-cs"/>
            </a:endParaRPr>
          </a:p>
          <a:p>
            <a:r>
              <a:rPr lang="en-AU" sz="1200" b="0" i="0" u="sng" kern="1200" dirty="0" smtClean="0">
                <a:solidFill>
                  <a:schemeClr val="tx1"/>
                </a:solidFill>
                <a:latin typeface="+mn-lt"/>
                <a:ea typeface="+mn-ea"/>
                <a:cs typeface="+mn-cs"/>
              </a:rPr>
              <a:t>Discuss: </a:t>
            </a:r>
          </a:p>
          <a:p>
            <a:pPr>
              <a:buFont typeface="Arial" pitchFamily="34" charset="0"/>
              <a:buChar char="•"/>
            </a:pPr>
            <a:r>
              <a:rPr lang="en-AU" sz="1200" b="0" i="0" kern="1200" dirty="0" smtClean="0">
                <a:solidFill>
                  <a:schemeClr val="tx1"/>
                </a:solidFill>
                <a:latin typeface="+mn-lt"/>
                <a:ea typeface="+mn-ea"/>
                <a:cs typeface="+mn-cs"/>
              </a:rPr>
              <a:t>What causes shadows to form? </a:t>
            </a:r>
          </a:p>
          <a:p>
            <a:pPr>
              <a:buFont typeface="Arial" pitchFamily="34" charset="0"/>
              <a:buChar char="•"/>
            </a:pPr>
            <a:r>
              <a:rPr lang="en-AU" sz="1200" b="0" i="0" kern="1200" dirty="0" smtClean="0">
                <a:solidFill>
                  <a:schemeClr val="tx1"/>
                </a:solidFill>
                <a:latin typeface="+mn-lt"/>
                <a:ea typeface="+mn-ea"/>
                <a:cs typeface="+mn-cs"/>
              </a:rPr>
              <a:t>Was it easy or difficult to draw your own shadow? </a:t>
            </a:r>
          </a:p>
          <a:p>
            <a:pPr>
              <a:buFont typeface="Arial" pitchFamily="34" charset="0"/>
              <a:buChar char="•"/>
            </a:pPr>
            <a:r>
              <a:rPr lang="en-AU" sz="1200" b="0" i="0" kern="1200" dirty="0" smtClean="0">
                <a:solidFill>
                  <a:schemeClr val="tx1"/>
                </a:solidFill>
                <a:latin typeface="+mn-lt"/>
                <a:ea typeface="+mn-ea"/>
                <a:cs typeface="+mn-cs"/>
              </a:rPr>
              <a:t>What happened to the shadow as you moved your hand closer or farther from the ground.</a:t>
            </a:r>
          </a:p>
          <a:p>
            <a:pPr>
              <a:buFont typeface="Arial" pitchFamily="34" charset="0"/>
              <a:buChar char="•"/>
            </a:pPr>
            <a:r>
              <a:rPr lang="en-AU" sz="1200" b="0" i="0" kern="1200" dirty="0" smtClean="0">
                <a:solidFill>
                  <a:schemeClr val="tx1"/>
                </a:solidFill>
                <a:latin typeface="+mn-lt"/>
                <a:ea typeface="+mn-ea"/>
                <a:cs typeface="+mn-cs"/>
              </a:rPr>
              <a:t>Did the students notice that the shadows of objects farther from the ground are fuzzier than those cast by an object near to the ground -</a:t>
            </a:r>
            <a:r>
              <a:rPr lang="en-AU" sz="1200" b="0" i="0" kern="1200" baseline="0" dirty="0" smtClean="0">
                <a:solidFill>
                  <a:schemeClr val="tx1"/>
                </a:solidFill>
                <a:latin typeface="+mn-lt"/>
                <a:ea typeface="+mn-ea"/>
                <a:cs typeface="+mn-cs"/>
              </a:rPr>
              <a:t> discuss</a:t>
            </a:r>
            <a:r>
              <a:rPr lang="en-AU" sz="1200" b="0" i="0" kern="1200" dirty="0" smtClean="0">
                <a:solidFill>
                  <a:schemeClr val="tx1"/>
                </a:solidFill>
                <a:latin typeface="+mn-lt"/>
                <a:ea typeface="+mn-ea"/>
                <a:cs typeface="+mn-cs"/>
              </a:rPr>
              <a:t> effect called ’diffraction,’ evidence that light travels as waves.</a:t>
            </a:r>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AU" dirty="0" smtClean="0"/>
              <a:t>Small groups: track shadow of a T-ball stand throughout</a:t>
            </a:r>
            <a:r>
              <a:rPr lang="en-AU" baseline="0" dirty="0" smtClean="0"/>
              <a:t> a school day, marking with chalk at hourly intervals. </a:t>
            </a:r>
          </a:p>
          <a:p>
            <a:pPr>
              <a:buFont typeface="Arial" pitchFamily="34" charset="0"/>
              <a:buNone/>
            </a:pPr>
            <a:r>
              <a:rPr lang="en-AU" baseline="0" dirty="0" smtClean="0"/>
              <a:t>Discuss: </a:t>
            </a:r>
          </a:p>
          <a:p>
            <a:pPr>
              <a:buFont typeface="Arial" pitchFamily="34" charset="0"/>
              <a:buChar char="•"/>
            </a:pPr>
            <a:r>
              <a:rPr lang="en-AU" baseline="0" dirty="0" smtClean="0"/>
              <a:t>had the shadow travelled an equal distance at each marking interval? Why? (model the angle of the sun using a globe, a pencil and a torch to create shadows)</a:t>
            </a:r>
          </a:p>
          <a:p>
            <a:pPr>
              <a:buFont typeface="Arial" pitchFamily="34" charset="0"/>
              <a:buNone/>
            </a:pPr>
            <a:endParaRPr lang="en-AU" baseline="0" dirty="0" smtClean="0"/>
          </a:p>
          <a:p>
            <a:pPr>
              <a:buFont typeface="Arial" pitchFamily="34" charset="0"/>
              <a:buNone/>
            </a:pPr>
            <a:r>
              <a:rPr lang="en-AU" u="sng" baseline="0" dirty="0" smtClean="0"/>
              <a:t>Materials:</a:t>
            </a:r>
            <a:r>
              <a:rPr lang="en-AU" baseline="0" dirty="0" smtClean="0"/>
              <a:t> protractor, stiff card, scissors, sticky tape, marking pen</a:t>
            </a:r>
          </a:p>
          <a:p>
            <a:pPr>
              <a:buFont typeface="Arial" pitchFamily="34" charset="0"/>
              <a:buNone/>
            </a:pPr>
            <a:r>
              <a:rPr lang="en-AU" baseline="0" dirty="0" smtClean="0"/>
              <a:t>In small groups, make a </a:t>
            </a:r>
            <a:r>
              <a:rPr lang="en-AU" sz="1200" b="0" dirty="0" smtClean="0">
                <a:solidFill>
                  <a:schemeClr val="tx1"/>
                </a:solidFill>
              </a:rPr>
              <a:t>27.4° (the latitude of our Brisbane school,</a:t>
            </a:r>
            <a:r>
              <a:rPr lang="en-AU" sz="1200" b="0" baseline="0" dirty="0" smtClean="0">
                <a:solidFill>
                  <a:schemeClr val="tx1"/>
                </a:solidFill>
              </a:rPr>
              <a:t> to align with the earths axis) </a:t>
            </a:r>
            <a:r>
              <a:rPr lang="en-AU" sz="1200" b="0" dirty="0" smtClean="0">
                <a:solidFill>
                  <a:schemeClr val="tx1"/>
                </a:solidFill>
              </a:rPr>
              <a:t>angled</a:t>
            </a:r>
            <a:r>
              <a:rPr lang="en-AU" sz="1200" b="0" baseline="0" dirty="0" smtClean="0">
                <a:solidFill>
                  <a:schemeClr val="tx1"/>
                </a:solidFill>
              </a:rPr>
              <a:t> cardboard wedge </a:t>
            </a:r>
            <a:r>
              <a:rPr lang="en-AU" baseline="0" dirty="0" smtClean="0"/>
              <a:t>gnomon using a protractor. Use tape to stick the gnomon upright to a flat piece of card. At hourly intervals, mark a line where the top edges of the shadow falls on the flat part of the card. Record one full school day.</a:t>
            </a:r>
          </a:p>
          <a:p>
            <a:pPr>
              <a:buFont typeface="Arial" pitchFamily="34" charset="0"/>
              <a:buNone/>
            </a:pPr>
            <a:endParaRPr lang="en-AU" baseline="0" dirty="0" smtClean="0"/>
          </a:p>
          <a:p>
            <a:pPr>
              <a:buFont typeface="Arial" pitchFamily="34" charset="0"/>
              <a:buNone/>
            </a:pPr>
            <a:r>
              <a:rPr lang="en-AU" baseline="0" dirty="0" smtClean="0"/>
              <a:t>Discuss: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 What would happen of we used a gnomon with a different angle? (test it out)</a:t>
            </a:r>
          </a:p>
          <a:p>
            <a:pPr>
              <a:buFont typeface="Arial" pitchFamily="34" charset="0"/>
              <a:buChar char="•"/>
            </a:pPr>
            <a:r>
              <a:rPr lang="en-AU" baseline="0" dirty="0" smtClean="0"/>
              <a:t> Had the shadow travelled an equal distance at each marking interval?</a:t>
            </a:r>
          </a:p>
          <a:p>
            <a:pPr>
              <a:buFont typeface="Arial" pitchFamily="34" charset="0"/>
              <a:buChar char="•"/>
            </a:pPr>
            <a:r>
              <a:rPr lang="en-AU" sz="1200" b="0" i="0" kern="1200" dirty="0" smtClean="0">
                <a:solidFill>
                  <a:schemeClr val="tx1"/>
                </a:solidFill>
                <a:latin typeface="+mn-lt"/>
                <a:ea typeface="+mn-ea"/>
                <a:cs typeface="+mn-cs"/>
              </a:rPr>
              <a:t> In which direction did the shadow appear to move?</a:t>
            </a:r>
          </a:p>
          <a:p>
            <a:pPr>
              <a:buFont typeface="Arial" pitchFamily="34" charset="0"/>
              <a:buChar char="•"/>
            </a:pPr>
            <a:r>
              <a:rPr lang="en-AU" sz="1200" b="0" i="0" kern="1200" baseline="0" dirty="0" smtClean="0">
                <a:solidFill>
                  <a:schemeClr val="tx1"/>
                </a:solidFill>
                <a:latin typeface="+mn-lt"/>
                <a:ea typeface="+mn-ea"/>
                <a:cs typeface="+mn-cs"/>
              </a:rPr>
              <a:t> Would the direction change if we were in the northern hemisphere? Why?</a:t>
            </a:r>
            <a:endParaRPr lang="en-AU" baseline="0" dirty="0" smtClean="0"/>
          </a:p>
        </p:txBody>
      </p:sp>
      <p:sp>
        <p:nvSpPr>
          <p:cNvPr id="4" name="Slide Number Placeholder 3"/>
          <p:cNvSpPr>
            <a:spLocks noGrp="1"/>
          </p:cNvSpPr>
          <p:nvPr>
            <p:ph type="sldNum" sz="quarter" idx="10"/>
          </p:nvPr>
        </p:nvSpPr>
        <p:spPr/>
        <p:txBody>
          <a:bodyPr/>
          <a:lstStyle/>
          <a:p>
            <a:fld id="{8503C1BD-BBCE-4B53-BC9B-AC08736335F2}"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 this presentation, we have gone over {read</a:t>
            </a:r>
            <a:r>
              <a:rPr lang="en-AU" baseline="0" dirty="0" smtClean="0"/>
              <a:t> points from screen} I hope you can now see the how what we do in class links to the curriculum, why it is so important for your child to learn science at school, as well as why it is taught in the way it is.</a:t>
            </a:r>
          </a:p>
          <a:p>
            <a:r>
              <a:rPr lang="en-AU" dirty="0" smtClean="0"/>
              <a:t>{draw the presentation</a:t>
            </a:r>
            <a:r>
              <a:rPr lang="en-AU" baseline="0" dirty="0" smtClean="0"/>
              <a:t> to a close, answer questions}</a:t>
            </a:r>
          </a:p>
          <a:p>
            <a:pPr>
              <a:buFont typeface="Arial" pitchFamily="34" charset="0"/>
              <a:buNone/>
            </a:pPr>
            <a:r>
              <a:rPr lang="en-AU" dirty="0" smtClean="0"/>
              <a:t>Ladies and Gentlemen, thank you for attending my presentation on year three</a:t>
            </a:r>
            <a:r>
              <a:rPr lang="en-AU" baseline="0" dirty="0" smtClean="0"/>
              <a:t> science for the 2012 year. I look forward to working with you to develop the students knowledge and understanding of science over the coming year.</a:t>
            </a:r>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19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So who decides what children learn? </a:t>
            </a:r>
          </a:p>
          <a:p>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a:t>
            </a:r>
            <a:r>
              <a:rPr lang="en-AU" baseline="0" dirty="0" smtClean="0"/>
              <a:t> the new year, we will be changing to the new Australian Curriculum.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National Curriculum aims to give every child, no matter where they live</a:t>
            </a:r>
            <a:r>
              <a:rPr lang="en-AU" sz="1200" kern="1200" baseline="0" dirty="0" smtClean="0">
                <a:solidFill>
                  <a:schemeClr val="tx1"/>
                </a:solidFill>
                <a:latin typeface="+mn-lt"/>
                <a:ea typeface="+mn-ea"/>
                <a:cs typeface="+mn-cs"/>
              </a:rPr>
              <a:t> the same educational opportunities.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latin typeface="+mn-lt"/>
                <a:ea typeface="+mn-ea"/>
                <a:cs typeface="+mn-cs"/>
              </a:rPr>
              <a:t>For those of you who are interested, I have a handout (Australian Curriculum Information Sheet, 2011)  detailing the new curriculum available on the stand by the door, please feel free to take one {point to where handouts are} at the end of the evening.</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pPr fontAlgn="base"/>
            <a:r>
              <a:rPr lang="en-AU" sz="1200" kern="1200" dirty="0" smtClean="0">
                <a:solidFill>
                  <a:schemeClr val="tx1"/>
                </a:solidFill>
                <a:latin typeface="+mn-lt"/>
                <a:ea typeface="+mn-ea"/>
                <a:cs typeface="+mn-cs"/>
              </a:rPr>
              <a:t>The rationale given by ACARA, the Australian Curriculum Assessment and Reporting Agency is that in the study of science, student’s science have the opportunity to:</a:t>
            </a:r>
          </a:p>
          <a:p>
            <a:pPr fontAlgn="base"/>
            <a:endParaRPr lang="en-AU" sz="1200" kern="1200" dirty="0" smtClean="0">
              <a:solidFill>
                <a:schemeClr val="tx1"/>
              </a:solidFill>
              <a:latin typeface="+mn-lt"/>
              <a:ea typeface="+mn-ea"/>
              <a:cs typeface="+mn-cs"/>
            </a:endParaRPr>
          </a:p>
          <a:p>
            <a:pPr lvl="0" fontAlgn="base">
              <a:buFont typeface="Arial" pitchFamily="34" charset="0"/>
              <a:buChar char="•"/>
            </a:pPr>
            <a:r>
              <a:rPr lang="en-AU" sz="1200" dirty="0" smtClean="0">
                <a:solidFill>
                  <a:srgbClr val="FF0000"/>
                </a:solidFill>
                <a:sym typeface="Wingdings"/>
              </a:rPr>
              <a:t> </a:t>
            </a:r>
            <a:r>
              <a:rPr lang="en-AU" sz="1200" kern="1200" dirty="0" smtClean="0">
                <a:solidFill>
                  <a:schemeClr val="tx1"/>
                </a:solidFill>
                <a:latin typeface="+mn-lt"/>
                <a:ea typeface="+mn-ea"/>
                <a:cs typeface="+mn-cs"/>
              </a:rPr>
              <a:t>answer interesting and important questions about the biological, physical and technological world</a:t>
            </a:r>
          </a:p>
          <a:p>
            <a:pPr lvl="0" fontAlgn="base">
              <a:buFont typeface="Arial" pitchFamily="34" charset="0"/>
              <a:buChar char="•"/>
            </a:pPr>
            <a:r>
              <a:rPr lang="en-AU" sz="1200" dirty="0" smtClean="0">
                <a:solidFill>
                  <a:srgbClr val="FF0000"/>
                </a:solidFill>
                <a:sym typeface="Wingdings"/>
              </a:rPr>
              <a:t> </a:t>
            </a:r>
            <a:r>
              <a:rPr lang="en-AU" sz="1200" kern="1200" dirty="0" smtClean="0">
                <a:solidFill>
                  <a:schemeClr val="tx1"/>
                </a:solidFill>
                <a:latin typeface="+mn-lt"/>
                <a:ea typeface="+mn-ea"/>
                <a:cs typeface="+mn-cs"/>
              </a:rPr>
              <a:t>gain a reliable basis for action in our personal, social and economic lives  </a:t>
            </a:r>
          </a:p>
          <a:p>
            <a:pPr lvl="0" fontAlgn="base">
              <a:buFont typeface="Arial" pitchFamily="34" charset="0"/>
              <a:buChar char="•"/>
            </a:pPr>
            <a:r>
              <a:rPr lang="en-AU" sz="1200" dirty="0" smtClean="0">
                <a:solidFill>
                  <a:srgbClr val="FF0000"/>
                </a:solidFill>
                <a:sym typeface="Wingdings"/>
              </a:rPr>
              <a:t> </a:t>
            </a:r>
            <a:r>
              <a:rPr lang="en-AU" sz="1200" kern="1200" dirty="0" smtClean="0">
                <a:solidFill>
                  <a:schemeClr val="tx1"/>
                </a:solidFill>
                <a:latin typeface="+mn-lt"/>
                <a:ea typeface="+mn-ea"/>
                <a:cs typeface="+mn-cs"/>
              </a:rPr>
              <a:t>develop an understanding of important science concepts and processes, the practices used to develop scientific knowledge, of science’s contribution to our culture and society, and its applications in our lives </a:t>
            </a:r>
          </a:p>
          <a:p>
            <a:pPr lvl="0" fontAlgn="base">
              <a:buFont typeface="Arial" pitchFamily="34" charset="0"/>
              <a:buChar char="•"/>
            </a:pPr>
            <a:r>
              <a:rPr lang="en-AU" sz="1200" kern="1200" dirty="0" smtClean="0">
                <a:solidFill>
                  <a:schemeClr val="tx1"/>
                </a:solidFill>
                <a:latin typeface="+mn-lt"/>
                <a:ea typeface="+mn-ea"/>
                <a:cs typeface="+mn-cs"/>
              </a:rPr>
              <a:t> experience the joy of scientific discovery and nurture their natural curiosity about the world around them </a:t>
            </a:r>
          </a:p>
          <a:p>
            <a:pPr lvl="0" fontAlgn="base">
              <a:buFont typeface="Arial" pitchFamily="34" charset="0"/>
              <a:buChar char="•"/>
            </a:pPr>
            <a:endParaRPr lang="en-AU" sz="1200" kern="1200" dirty="0" smtClean="0">
              <a:solidFill>
                <a:schemeClr val="tx1"/>
              </a:solidFill>
              <a:latin typeface="+mn-lt"/>
              <a:ea typeface="+mn-ea"/>
              <a:cs typeface="+mn-cs"/>
            </a:endParaRPr>
          </a:p>
          <a:p>
            <a:pPr fontAlgn="base"/>
            <a:r>
              <a:rPr lang="en-AU" sz="1200" kern="1200" dirty="0" smtClean="0">
                <a:solidFill>
                  <a:schemeClr val="tx1"/>
                </a:solidFill>
                <a:latin typeface="+mn-lt"/>
                <a:ea typeface="+mn-ea"/>
                <a:cs typeface="+mn-cs"/>
              </a:rPr>
              <a:t>The overarching ideas are patterns, order and organisation; form and function; stability and change; systems; scale and measurement; and matter and energy (ACARA, 2011a).</a:t>
            </a:r>
          </a:p>
          <a:p>
            <a:pPr fontAlgn="base"/>
            <a:endParaRPr lang="en-AU" sz="1200" kern="1200" baseline="0" dirty="0" smtClean="0">
              <a:solidFill>
                <a:schemeClr val="tx1"/>
              </a:solidFill>
              <a:latin typeface="+mn-lt"/>
              <a:ea typeface="+mn-ea"/>
              <a:cs typeface="+mn-cs"/>
            </a:endParaRPr>
          </a:p>
          <a:p>
            <a:pPr fontAlgn="base"/>
            <a:r>
              <a:rPr lang="en-AU" sz="1200" kern="1200" baseline="0" dirty="0" smtClean="0">
                <a:solidFill>
                  <a:schemeClr val="tx1"/>
                </a:solidFill>
                <a:latin typeface="+mn-lt"/>
                <a:ea typeface="+mn-ea"/>
                <a:cs typeface="+mn-cs"/>
              </a:rPr>
              <a:t>The new curriculum is quite different to previous curriculums, it focuses on quality learning, and aims students gain a deep understanding of a fewer areas, rather than students learning a little bit of everything.</a:t>
            </a:r>
          </a:p>
          <a:p>
            <a:pPr fontAlgn="base"/>
            <a:endParaRPr lang="en-AU" sz="1200" kern="1200" baseline="0" dirty="0" smtClean="0">
              <a:solidFill>
                <a:schemeClr val="tx1"/>
              </a:solidFill>
              <a:latin typeface="+mn-lt"/>
              <a:ea typeface="+mn-ea"/>
              <a:cs typeface="+mn-cs"/>
            </a:endParaRPr>
          </a:p>
          <a:p>
            <a:pPr fontAlgn="base"/>
            <a:r>
              <a:rPr lang="en-AU" sz="1200" kern="1200" baseline="0" dirty="0" smtClean="0">
                <a:solidFill>
                  <a:schemeClr val="tx1"/>
                </a:solidFill>
                <a:latin typeface="+mn-lt"/>
                <a:ea typeface="+mn-ea"/>
                <a:cs typeface="+mn-cs"/>
              </a:rPr>
              <a:t>Now some parents may find this an interesting prospect; as in “</a:t>
            </a:r>
            <a:r>
              <a:rPr lang="en-AU" sz="1200" i="1" kern="1200" baseline="0" dirty="0" smtClean="0">
                <a:solidFill>
                  <a:schemeClr val="tx1"/>
                </a:solidFill>
                <a:latin typeface="+mn-lt"/>
                <a:ea typeface="+mn-ea"/>
                <a:cs typeface="+mn-cs"/>
              </a:rPr>
              <a:t>you mean you going to teach my child less</a:t>
            </a:r>
            <a:r>
              <a:rPr lang="en-AU" sz="1200" kern="1200" baseline="0" dirty="0" smtClean="0">
                <a:solidFill>
                  <a:schemeClr val="tx1"/>
                </a:solidFill>
                <a:latin typeface="+mn-lt"/>
                <a:ea typeface="+mn-ea"/>
                <a:cs typeface="+mn-cs"/>
              </a:rPr>
              <a:t>?”  but the reasoning is, if children really </a:t>
            </a:r>
            <a:r>
              <a:rPr lang="en-AU" sz="1200" b="0" i="1" kern="1200" baseline="0" dirty="0" smtClean="0">
                <a:solidFill>
                  <a:schemeClr val="tx1"/>
                </a:solidFill>
                <a:latin typeface="+mn-lt"/>
                <a:ea typeface="+mn-ea"/>
                <a:cs typeface="+mn-cs"/>
              </a:rPr>
              <a:t>understand</a:t>
            </a:r>
            <a:r>
              <a:rPr lang="en-AU" sz="1200" kern="1200" baseline="0" dirty="0" smtClean="0">
                <a:solidFill>
                  <a:schemeClr val="tx1"/>
                </a:solidFill>
                <a:latin typeface="+mn-lt"/>
                <a:ea typeface="+mn-ea"/>
                <a:cs typeface="+mn-cs"/>
              </a:rPr>
              <a:t> what they are learning, and it has meaning for them, they are able to apply their knowledge and understanding to other areas, something which is much more difficult to do with a bunch of memorised facts!</a:t>
            </a:r>
            <a:endParaRPr lang="en-AU" sz="1200" kern="1200" dirty="0" smtClean="0">
              <a:solidFill>
                <a:schemeClr val="tx1"/>
              </a:solidFill>
              <a:latin typeface="+mn-lt"/>
              <a:ea typeface="+mn-ea"/>
              <a:cs typeface="+mn-cs"/>
            </a:endParaRPr>
          </a:p>
          <a:p>
            <a:pPr fontAlgn="base"/>
            <a:endParaRPr lang="en-AU" sz="1200" kern="1200" dirty="0" smtClean="0">
              <a:solidFill>
                <a:schemeClr val="tx1"/>
              </a:solidFill>
              <a:latin typeface="+mn-lt"/>
              <a:ea typeface="+mn-ea"/>
              <a:cs typeface="+mn-cs"/>
            </a:endParaRPr>
          </a:p>
          <a:p>
            <a:pPr fontAlgn="base"/>
            <a:r>
              <a:rPr lang="en-AU" sz="1200" kern="1200" dirty="0" smtClean="0">
                <a:solidFill>
                  <a:schemeClr val="tx1"/>
                </a:solidFill>
                <a:latin typeface="+mn-lt"/>
                <a:ea typeface="+mn-ea"/>
                <a:cs typeface="+mn-cs"/>
              </a:rPr>
              <a:t>I</a:t>
            </a:r>
            <a:r>
              <a:rPr lang="en-AU" sz="1200" kern="1200" baseline="0" dirty="0" smtClean="0">
                <a:solidFill>
                  <a:schemeClr val="tx1"/>
                </a:solidFill>
                <a:latin typeface="+mn-lt"/>
                <a:ea typeface="+mn-ea"/>
                <a:cs typeface="+mn-cs"/>
              </a:rPr>
              <a:t> created this word cloud using the actual rationale from the ACARA site, which gives you quite an interesting perspective of the document.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03C1BD-BBCE-4B53-BC9B-AC08736335F2}"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ACARA, (2011c). </a:t>
            </a:r>
            <a:r>
              <a:rPr lang="en-AU" i="1" dirty="0" smtClean="0"/>
              <a:t>Science Aims</a:t>
            </a:r>
            <a:r>
              <a:rPr lang="en-AU" dirty="0" smtClean="0"/>
              <a:t>. Retrieved on 25/11/2011 from </a:t>
            </a:r>
            <a:r>
              <a:rPr lang="en-AU" u="sng" dirty="0" smtClean="0">
                <a:hlinkClick r:id="rId3"/>
              </a:rPr>
              <a:t>http://www.australiancurriculum.edu.au/Science/Aims</a:t>
            </a:r>
            <a:endParaRPr lang="en-AU" dirty="0" smtClean="0"/>
          </a:p>
          <a:p>
            <a:endParaRPr lang="en-AU" dirty="0" smtClean="0"/>
          </a:p>
          <a:p>
            <a:r>
              <a:rPr lang="en-AU" dirty="0" smtClean="0"/>
              <a:t>Australian Curriculum Information Sheet (2011). </a:t>
            </a:r>
            <a:r>
              <a:rPr lang="en-AU" i="1" dirty="0" smtClean="0"/>
              <a:t>A Curriculum for all Young Australians</a:t>
            </a:r>
            <a:r>
              <a:rPr lang="en-AU" dirty="0" smtClean="0"/>
              <a:t>. Retrieved on 25/2011 from </a:t>
            </a:r>
            <a:r>
              <a:rPr lang="en-AU" u="sng" dirty="0" smtClean="0">
                <a:hlinkClick r:id="rId4"/>
              </a:rPr>
              <a:t>http://www.australiancurriculum.edu.au/Static/docs/Information%20Sheet%20A%20curriculum%20for%20all%20young%20Australians.pdf </a:t>
            </a:r>
            <a:endParaRPr lang="en-AU" dirty="0" smtClean="0"/>
          </a:p>
          <a:p>
            <a:endParaRPr lang="en-AU" dirty="0" smtClean="0"/>
          </a:p>
          <a:p>
            <a:r>
              <a:rPr lang="en-AU" dirty="0" smtClean="0"/>
              <a:t>Australian Education Council (994). </a:t>
            </a:r>
            <a:r>
              <a:rPr lang="en-AU" i="1" dirty="0" smtClean="0"/>
              <a:t>A Statement of Science for Australian Schools</a:t>
            </a:r>
            <a:r>
              <a:rPr lang="en-AU" dirty="0" smtClean="0"/>
              <a:t>. Melbourne: Curriculum Corporation</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Amusable, D. (1968). </a:t>
            </a:r>
            <a:r>
              <a:rPr lang="en-AU" sz="1200" i="1" kern="1200" dirty="0" smtClean="0">
                <a:solidFill>
                  <a:schemeClr val="tx1"/>
                </a:solidFill>
                <a:latin typeface="+mn-lt"/>
                <a:ea typeface="+mn-ea"/>
                <a:cs typeface="+mn-cs"/>
              </a:rPr>
              <a:t>The Acquisition and Retention of Knowledge</a:t>
            </a:r>
            <a:r>
              <a:rPr lang="en-AU" sz="1200" kern="1200" dirty="0" smtClean="0">
                <a:solidFill>
                  <a:schemeClr val="tx1"/>
                </a:solidFill>
                <a:latin typeface="+mn-lt"/>
                <a:ea typeface="+mn-ea"/>
                <a:cs typeface="+mn-cs"/>
              </a:rPr>
              <a:t>. Educational Psychology, New York: Holt Rinehart &amp;Winston</a:t>
            </a:r>
          </a:p>
          <a:p>
            <a:endParaRPr lang="en-AU" sz="1200" b="0" kern="1200" dirty="0" smtClean="0">
              <a:solidFill>
                <a:schemeClr val="tx1"/>
              </a:solidFill>
              <a:latin typeface="+mn-lt"/>
              <a:ea typeface="+mn-ea"/>
              <a:cs typeface="+mn-cs"/>
            </a:endParaRPr>
          </a:p>
          <a:p>
            <a:r>
              <a:rPr lang="en-AU" sz="1200" b="0" kern="1200" dirty="0" err="1" smtClean="0">
                <a:solidFill>
                  <a:schemeClr val="tx1"/>
                </a:solidFill>
                <a:latin typeface="+mn-lt"/>
                <a:ea typeface="+mn-ea"/>
                <a:cs typeface="+mn-cs"/>
              </a:rPr>
              <a:t>Buldu</a:t>
            </a:r>
            <a:r>
              <a:rPr lang="en-AU" sz="1200" b="0" kern="1200" dirty="0" smtClean="0">
                <a:solidFill>
                  <a:schemeClr val="tx1"/>
                </a:solidFill>
                <a:latin typeface="+mn-lt"/>
                <a:ea typeface="+mn-ea"/>
                <a:cs typeface="+mn-cs"/>
              </a:rPr>
              <a:t>, M. (2007). Young children's perceptions of scientists: a preliminary study. Educational Research. 48(1)</a:t>
            </a:r>
            <a:endParaRPr lang="en-AU" sz="1200" b="1" kern="1200" dirty="0" smtClean="0">
              <a:solidFill>
                <a:schemeClr val="tx1"/>
              </a:solidFill>
              <a:latin typeface="+mn-lt"/>
              <a:ea typeface="+mn-ea"/>
              <a:cs typeface="+mn-cs"/>
            </a:endParaRPr>
          </a:p>
          <a:p>
            <a:pPr fontAlgn="base"/>
            <a:endParaRPr lang="en-AU" sz="1200" b="0" kern="1200" dirty="0" smtClean="0">
              <a:solidFill>
                <a:schemeClr val="tx1"/>
              </a:solidFill>
              <a:latin typeface="+mn-lt"/>
              <a:ea typeface="+mn-ea"/>
              <a:cs typeface="+mn-cs"/>
            </a:endParaRPr>
          </a:p>
          <a:p>
            <a:pPr fontAlgn="base"/>
            <a:r>
              <a:rPr lang="en-AU" sz="1200" b="0" kern="1200" dirty="0" smtClean="0">
                <a:solidFill>
                  <a:schemeClr val="tx1"/>
                </a:solidFill>
                <a:latin typeface="+mn-lt"/>
                <a:ea typeface="+mn-ea"/>
                <a:cs typeface="+mn-cs"/>
              </a:rPr>
              <a:t>Campbell, A. (2008). </a:t>
            </a:r>
            <a:r>
              <a:rPr lang="en-AU" sz="1200" b="0" i="1" kern="1200" dirty="0" smtClean="0">
                <a:solidFill>
                  <a:schemeClr val="tx1"/>
                </a:solidFill>
                <a:latin typeface="+mn-lt"/>
                <a:ea typeface="+mn-ea"/>
                <a:cs typeface="+mn-cs"/>
              </a:rPr>
              <a:t>Science as a human endeavour.</a:t>
            </a:r>
            <a:r>
              <a:rPr lang="en-AU" sz="1200" b="0" kern="1200" dirty="0" smtClean="0">
                <a:solidFill>
                  <a:schemeClr val="tx1"/>
                </a:solidFill>
                <a:latin typeface="+mn-lt"/>
                <a:ea typeface="+mn-ea"/>
                <a:cs typeface="+mn-cs"/>
              </a:rPr>
              <a:t> University of Waikato: New Zealand</a:t>
            </a:r>
            <a:endParaRPr lang="en-AU" sz="1200" b="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Campfire band (2008). </a:t>
            </a:r>
            <a:r>
              <a:rPr lang="en-AU" sz="1200" i="1" kern="1200" dirty="0" smtClean="0">
                <a:solidFill>
                  <a:schemeClr val="tx1"/>
                </a:solidFill>
                <a:latin typeface="+mn-lt"/>
                <a:ea typeface="+mn-ea"/>
                <a:cs typeface="+mn-cs"/>
              </a:rPr>
              <a:t>The gender agenda image</a:t>
            </a:r>
            <a:r>
              <a:rPr lang="en-AU" sz="1200" kern="1200" dirty="0" smtClean="0">
                <a:solidFill>
                  <a:schemeClr val="tx1"/>
                </a:solidFill>
                <a:latin typeface="+mn-lt"/>
                <a:ea typeface="+mn-ea"/>
                <a:cs typeface="+mn-cs"/>
              </a:rPr>
              <a:t>. Retrieved on 30/11/2011 from </a:t>
            </a:r>
            <a:r>
              <a:rPr lang="en-AU" sz="1200" u="sng" kern="1200" dirty="0" smtClean="0">
                <a:solidFill>
                  <a:schemeClr val="tx1"/>
                </a:solidFill>
                <a:latin typeface="+mn-lt"/>
                <a:ea typeface="+mn-ea"/>
                <a:cs typeface="+mn-cs"/>
                <a:hlinkClick r:id="rId5"/>
              </a:rPr>
              <a:t>http://campfireburning.files.wordpress.com/2011/08/woman-scientist-new-bedford-guide.jpg</a:t>
            </a:r>
            <a:endParaRPr lang="en-AU" sz="1200" kern="1200" dirty="0" smtClean="0">
              <a:solidFill>
                <a:schemeClr val="tx1"/>
              </a:solidFill>
              <a:latin typeface="+mn-lt"/>
              <a:ea typeface="+mn-ea"/>
              <a:cs typeface="+mn-cs"/>
            </a:endParaRPr>
          </a:p>
          <a:p>
            <a:endParaRPr lang="en-AU" sz="1200" b="0" i="0" kern="1200" dirty="0" smtClean="0">
              <a:solidFill>
                <a:schemeClr val="tx1"/>
              </a:solidFill>
              <a:latin typeface="+mn-lt"/>
              <a:ea typeface="+mn-ea"/>
              <a:cs typeface="+mn-cs"/>
            </a:endParaRPr>
          </a:p>
          <a:p>
            <a:r>
              <a:rPr lang="en-AU" sz="1200" b="0" i="0" kern="1200" dirty="0" smtClean="0">
                <a:solidFill>
                  <a:schemeClr val="tx1"/>
                </a:solidFill>
                <a:latin typeface="+mn-lt"/>
                <a:ea typeface="+mn-ea"/>
                <a:cs typeface="+mn-cs"/>
              </a:rPr>
              <a:t>Chi, M.T. (2009). Commonsense Conceptions of Emergent Processes: Why Some Misconceptions Are Robust.</a:t>
            </a:r>
            <a:r>
              <a:rPr lang="en-AU" sz="1200" b="0" i="1" kern="1200" dirty="0" smtClean="0">
                <a:solidFill>
                  <a:schemeClr val="tx1"/>
                </a:solidFill>
                <a:latin typeface="+mn-lt"/>
                <a:ea typeface="+mn-ea"/>
                <a:cs typeface="+mn-cs"/>
              </a:rPr>
              <a:t> Journal of the Learning Sciences 14(2)</a:t>
            </a:r>
            <a:endParaRPr lang="en-AU" sz="1200" b="1" i="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Department of Education, Employment and Workplace Relations (2009). </a:t>
            </a:r>
            <a:r>
              <a:rPr lang="en-AU" sz="1200" i="1" kern="1200" dirty="0" smtClean="0">
                <a:solidFill>
                  <a:schemeClr val="tx1"/>
                </a:solidFill>
                <a:latin typeface="+mn-lt"/>
                <a:ea typeface="+mn-ea"/>
                <a:cs typeface="+mn-cs"/>
              </a:rPr>
              <a:t>Review of Funding for Schooling</a:t>
            </a:r>
            <a:r>
              <a:rPr lang="en-AU" sz="1200" kern="1200" dirty="0" smtClean="0">
                <a:solidFill>
                  <a:schemeClr val="tx1"/>
                </a:solidFill>
                <a:latin typeface="+mn-lt"/>
                <a:ea typeface="+mn-ea"/>
                <a:cs typeface="+mn-cs"/>
              </a:rPr>
              <a:t>. Retrieved on 25/11/2011 from </a:t>
            </a:r>
            <a:r>
              <a:rPr lang="en-AU" sz="1200" u="sng" kern="1200" dirty="0" smtClean="0">
                <a:solidFill>
                  <a:schemeClr val="tx1"/>
                </a:solidFill>
                <a:latin typeface="+mn-lt"/>
                <a:ea typeface="+mn-ea"/>
                <a:cs typeface="+mn-cs"/>
                <a:hlinkClick r:id="rId6"/>
              </a:rPr>
              <a:t>http://www.deewr.gov.au/Schooling/ReviewofFunding/Documents/SchoolStudents.pdf </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Dreamtime (2011). </a:t>
            </a:r>
            <a:r>
              <a:rPr lang="en-AU" sz="1200" i="1" kern="1200" dirty="0" smtClean="0">
                <a:solidFill>
                  <a:schemeClr val="tx1"/>
                </a:solidFill>
                <a:latin typeface="+mn-lt"/>
                <a:ea typeface="+mn-ea"/>
                <a:cs typeface="+mn-cs"/>
              </a:rPr>
              <a:t>Energy ball image</a:t>
            </a:r>
            <a:r>
              <a:rPr lang="en-AU" sz="1200" kern="1200" dirty="0" smtClean="0">
                <a:solidFill>
                  <a:schemeClr val="tx1"/>
                </a:solidFill>
                <a:latin typeface="+mn-lt"/>
                <a:ea typeface="+mn-ea"/>
                <a:cs typeface="+mn-cs"/>
              </a:rPr>
              <a:t>. Retrieved on 15/11/2011 from </a:t>
            </a:r>
            <a:r>
              <a:rPr lang="en-AU" sz="1200" u="sng" kern="1200" dirty="0" smtClean="0">
                <a:solidFill>
                  <a:schemeClr val="tx1"/>
                </a:solidFill>
                <a:latin typeface="+mn-lt"/>
                <a:ea typeface="+mn-ea"/>
                <a:cs typeface="+mn-cs"/>
                <a:hlinkClick r:id="rId7"/>
              </a:rPr>
              <a:t>http://www.dreamstime.com/energy-ball-image1892829</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err="1" smtClean="0">
                <a:solidFill>
                  <a:schemeClr val="tx1"/>
                </a:solidFill>
                <a:latin typeface="+mn-lt"/>
                <a:ea typeface="+mn-ea"/>
                <a:cs typeface="+mn-cs"/>
              </a:rPr>
              <a:t>Factmonster</a:t>
            </a:r>
            <a:r>
              <a:rPr lang="en-AU" sz="1200" kern="1200" dirty="0" smtClean="0">
                <a:solidFill>
                  <a:schemeClr val="tx1"/>
                </a:solidFill>
                <a:latin typeface="+mn-lt"/>
                <a:ea typeface="+mn-ea"/>
                <a:cs typeface="+mn-cs"/>
              </a:rPr>
              <a:t> (2010). </a:t>
            </a:r>
            <a:r>
              <a:rPr lang="en-AU" sz="1200" i="1" kern="1200" dirty="0" smtClean="0">
                <a:solidFill>
                  <a:schemeClr val="tx1"/>
                </a:solidFill>
                <a:latin typeface="+mn-lt"/>
                <a:ea typeface="+mn-ea"/>
                <a:cs typeface="+mn-cs"/>
              </a:rPr>
              <a:t>School Years Around the World Image</a:t>
            </a:r>
            <a:r>
              <a:rPr lang="en-AU" sz="1200" kern="1200" dirty="0" smtClean="0">
                <a:solidFill>
                  <a:schemeClr val="tx1"/>
                </a:solidFill>
                <a:latin typeface="+mn-lt"/>
                <a:ea typeface="+mn-ea"/>
                <a:cs typeface="+mn-cs"/>
              </a:rPr>
              <a:t>. Retrieved on 25/11/2011  from </a:t>
            </a:r>
            <a:r>
              <a:rPr lang="en-AU" sz="1200" u="sng" kern="1200" dirty="0" smtClean="0">
                <a:solidFill>
                  <a:schemeClr val="tx1"/>
                </a:solidFill>
                <a:latin typeface="+mn-lt"/>
                <a:ea typeface="+mn-ea"/>
                <a:cs typeface="+mn-cs"/>
                <a:hlinkClick r:id="rId8"/>
              </a:rPr>
              <a:t>http://i.factmonster.com/images/australian-student.jpg</a:t>
            </a:r>
            <a:endParaRPr lang="en-AU" sz="1200" kern="1200" dirty="0" smtClean="0">
              <a:solidFill>
                <a:schemeClr val="tx1"/>
              </a:solidFill>
              <a:latin typeface="+mn-lt"/>
              <a:ea typeface="+mn-ea"/>
              <a:cs typeface="+mn-cs"/>
            </a:endParaRPr>
          </a:p>
          <a:p>
            <a:endParaRPr lang="en-AU" sz="1200" b="0" kern="1200" dirty="0" smtClean="0">
              <a:solidFill>
                <a:schemeClr val="tx1"/>
              </a:solidFill>
              <a:latin typeface="+mn-lt"/>
              <a:ea typeface="+mn-ea"/>
              <a:cs typeface="+mn-cs"/>
            </a:endParaRPr>
          </a:p>
          <a:p>
            <a:r>
              <a:rPr lang="en-AU" sz="1200" b="0" kern="1200" dirty="0" err="1" smtClean="0">
                <a:solidFill>
                  <a:schemeClr val="tx1"/>
                </a:solidFill>
                <a:latin typeface="+mn-lt"/>
                <a:ea typeface="+mn-ea"/>
                <a:cs typeface="+mn-cs"/>
              </a:rPr>
              <a:t>Hapkiewicz</a:t>
            </a:r>
            <a:r>
              <a:rPr lang="en-AU" sz="1200" b="0" kern="1200" dirty="0" smtClean="0">
                <a:solidFill>
                  <a:schemeClr val="tx1"/>
                </a:solidFill>
                <a:latin typeface="+mn-lt"/>
                <a:ea typeface="+mn-ea"/>
                <a:cs typeface="+mn-cs"/>
              </a:rPr>
              <a:t>, A. (1992, June). </a:t>
            </a:r>
            <a:r>
              <a:rPr lang="en-AU" sz="1200" b="0" i="1" kern="1200" dirty="0" smtClean="0">
                <a:solidFill>
                  <a:schemeClr val="tx1"/>
                </a:solidFill>
                <a:latin typeface="+mn-lt"/>
                <a:ea typeface="+mn-ea"/>
                <a:cs typeface="+mn-cs"/>
              </a:rPr>
              <a:t>Finding a List of Science Misconceptions</a:t>
            </a:r>
            <a:r>
              <a:rPr lang="en-AU" sz="1200" b="0" kern="1200" dirty="0" smtClean="0">
                <a:solidFill>
                  <a:schemeClr val="tx1"/>
                </a:solidFill>
                <a:latin typeface="+mn-lt"/>
                <a:ea typeface="+mn-ea"/>
                <a:cs typeface="+mn-cs"/>
              </a:rPr>
              <a:t>. MSTA Newsletter, pp. 11-14</a:t>
            </a:r>
            <a:endParaRPr lang="en-AU" sz="1200" b="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err="1" smtClean="0">
                <a:solidFill>
                  <a:schemeClr val="tx1"/>
                </a:solidFill>
                <a:latin typeface="+mn-lt"/>
                <a:ea typeface="+mn-ea"/>
                <a:cs typeface="+mn-cs"/>
              </a:rPr>
              <a:t>Hewson</a:t>
            </a:r>
            <a:r>
              <a:rPr lang="en-AU" sz="1200" kern="1200" dirty="0" smtClean="0">
                <a:solidFill>
                  <a:schemeClr val="tx1"/>
                </a:solidFill>
                <a:latin typeface="+mn-lt"/>
                <a:ea typeface="+mn-ea"/>
                <a:cs typeface="+mn-cs"/>
              </a:rPr>
              <a:t>, P., </a:t>
            </a:r>
            <a:r>
              <a:rPr lang="en-AU" sz="1200" kern="1200" dirty="0" err="1" smtClean="0">
                <a:solidFill>
                  <a:schemeClr val="tx1"/>
                </a:solidFill>
                <a:latin typeface="+mn-lt"/>
                <a:ea typeface="+mn-ea"/>
                <a:cs typeface="+mn-cs"/>
              </a:rPr>
              <a:t>Beeth</a:t>
            </a:r>
            <a:r>
              <a:rPr lang="en-AU" sz="1200" kern="1200" dirty="0" smtClean="0">
                <a:solidFill>
                  <a:schemeClr val="tx1"/>
                </a:solidFill>
                <a:latin typeface="+mn-lt"/>
                <a:ea typeface="+mn-ea"/>
                <a:cs typeface="+mn-cs"/>
              </a:rPr>
              <a:t>, M. &amp; Thorley, N. (1998). </a:t>
            </a:r>
            <a:r>
              <a:rPr lang="en-AU" sz="1200" i="1" kern="1200" dirty="0" smtClean="0">
                <a:solidFill>
                  <a:schemeClr val="tx1"/>
                </a:solidFill>
                <a:latin typeface="+mn-lt"/>
                <a:ea typeface="+mn-ea"/>
                <a:cs typeface="+mn-cs"/>
              </a:rPr>
              <a:t>Teaching for Conceptual Change</a:t>
            </a:r>
            <a:r>
              <a:rPr lang="en-AU" sz="1200" kern="1200" dirty="0" smtClean="0">
                <a:solidFill>
                  <a:schemeClr val="tx1"/>
                </a:solidFill>
                <a:latin typeface="+mn-lt"/>
                <a:ea typeface="+mn-ea"/>
                <a:cs typeface="+mn-cs"/>
              </a:rPr>
              <a:t>. International Handbook of Education. Great Britton: </a:t>
            </a:r>
            <a:r>
              <a:rPr lang="en-AU" sz="1200" kern="1200" dirty="0" err="1" smtClean="0">
                <a:solidFill>
                  <a:schemeClr val="tx1"/>
                </a:solidFill>
                <a:latin typeface="+mn-lt"/>
                <a:ea typeface="+mn-ea"/>
                <a:cs typeface="+mn-cs"/>
              </a:rPr>
              <a:t>Kluwer</a:t>
            </a:r>
            <a:r>
              <a:rPr lang="en-AU" sz="1200" kern="1200" dirty="0" smtClean="0">
                <a:solidFill>
                  <a:schemeClr val="tx1"/>
                </a:solidFill>
                <a:latin typeface="+mn-lt"/>
                <a:ea typeface="+mn-ea"/>
                <a:cs typeface="+mn-cs"/>
              </a:rPr>
              <a:t> Academic</a:t>
            </a: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Honours Earth and Space Science (2011). Dyes-Science-Space. Retrieved on 1/12/2011 from  </a:t>
            </a:r>
            <a:r>
              <a:rPr lang="en-AU" sz="1200" b="0" u="sng" kern="1200" dirty="0" smtClean="0">
                <a:solidFill>
                  <a:schemeClr val="tx1"/>
                </a:solidFill>
                <a:latin typeface="+mn-lt"/>
                <a:ea typeface="+mn-ea"/>
                <a:cs typeface="+mn-cs"/>
                <a:hlinkClick r:id="rId9"/>
              </a:rPr>
              <a:t>http://dyes-science.wikispaces.com/file/view/155854main_solar-system-montage-browse%5B1%5D.jpg/151983529/155854main_solar-system-montage-browse%5B1%5D.jpg</a:t>
            </a:r>
            <a:endParaRPr lang="en-AU" sz="1200" b="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Hoon Kang, S. ,  </a:t>
            </a:r>
            <a:r>
              <a:rPr lang="en-AU" sz="1200" kern="1200" dirty="0" err="1" smtClean="0">
                <a:solidFill>
                  <a:schemeClr val="tx1"/>
                </a:solidFill>
                <a:latin typeface="+mn-lt"/>
                <a:ea typeface="+mn-ea"/>
                <a:cs typeface="+mn-cs"/>
              </a:rPr>
              <a:t>Aizenberg</a:t>
            </a:r>
            <a:r>
              <a:rPr lang="en-AU" sz="1200" kern="1200" dirty="0" smtClean="0">
                <a:solidFill>
                  <a:schemeClr val="tx1"/>
                </a:solidFill>
                <a:latin typeface="+mn-lt"/>
                <a:ea typeface="+mn-ea"/>
                <a:cs typeface="+mn-cs"/>
              </a:rPr>
              <a:t>, J., &amp; </a:t>
            </a:r>
            <a:r>
              <a:rPr lang="en-AU" sz="1200" kern="1200" dirty="0" err="1" smtClean="0">
                <a:solidFill>
                  <a:schemeClr val="tx1"/>
                </a:solidFill>
                <a:latin typeface="+mn-lt"/>
                <a:ea typeface="+mn-ea"/>
                <a:cs typeface="+mn-cs"/>
              </a:rPr>
              <a:t>Pokroy</a:t>
            </a:r>
            <a:r>
              <a:rPr lang="en-AU" sz="1200" kern="1200" dirty="0" smtClean="0">
                <a:solidFill>
                  <a:schemeClr val="tx1"/>
                </a:solidFill>
                <a:latin typeface="+mn-lt"/>
                <a:ea typeface="+mn-ea"/>
                <a:cs typeface="+mn-cs"/>
              </a:rPr>
              <a:t>, B. (2010). Save our earth. Let's go green image. </a:t>
            </a:r>
            <a:r>
              <a:rPr lang="en-AU" sz="1200" i="1" kern="1200" dirty="0" smtClean="0">
                <a:solidFill>
                  <a:schemeClr val="tx1"/>
                </a:solidFill>
                <a:latin typeface="+mn-lt"/>
                <a:ea typeface="+mn-ea"/>
                <a:cs typeface="+mn-cs"/>
              </a:rPr>
              <a:t>Science and the</a:t>
            </a:r>
            <a:endParaRPr lang="en-AU" sz="1200" kern="1200" dirty="0" smtClean="0">
              <a:solidFill>
                <a:schemeClr val="tx1"/>
              </a:solidFill>
              <a:latin typeface="+mn-lt"/>
              <a:ea typeface="+mn-ea"/>
              <a:cs typeface="+mn-cs"/>
            </a:endParaRPr>
          </a:p>
          <a:p>
            <a:endParaRPr lang="en-AU" sz="1200" b="0" i="1" kern="1200" dirty="0" smtClean="0">
              <a:solidFill>
                <a:schemeClr val="tx1"/>
              </a:solidFill>
              <a:latin typeface="+mn-lt"/>
              <a:ea typeface="+mn-ea"/>
              <a:cs typeface="+mn-cs"/>
            </a:endParaRPr>
          </a:p>
          <a:p>
            <a:r>
              <a:rPr lang="en-AU" sz="1200" b="0" i="0" kern="1200" dirty="0" smtClean="0">
                <a:solidFill>
                  <a:schemeClr val="tx1"/>
                </a:solidFill>
                <a:latin typeface="+mn-lt"/>
                <a:ea typeface="+mn-ea"/>
                <a:cs typeface="+mn-cs"/>
              </a:rPr>
              <a:t>Kiernan, K.E. &amp; </a:t>
            </a:r>
            <a:r>
              <a:rPr lang="en-AU" sz="1200" b="0" i="0" kern="1200" dirty="0" err="1" smtClean="0">
                <a:solidFill>
                  <a:schemeClr val="tx1"/>
                </a:solidFill>
                <a:latin typeface="+mn-lt"/>
                <a:ea typeface="+mn-ea"/>
                <a:cs typeface="+mn-cs"/>
              </a:rPr>
              <a:t>Mensah</a:t>
            </a:r>
            <a:r>
              <a:rPr lang="en-AU" sz="1200" b="0" i="0" kern="1200" dirty="0" smtClean="0">
                <a:solidFill>
                  <a:schemeClr val="tx1"/>
                </a:solidFill>
                <a:latin typeface="+mn-lt"/>
                <a:ea typeface="+mn-ea"/>
                <a:cs typeface="+mn-cs"/>
              </a:rPr>
              <a:t> F.K. (2010). </a:t>
            </a:r>
            <a:r>
              <a:rPr lang="en-AU" sz="1200" b="0" i="1" kern="1200" dirty="0" smtClean="0">
                <a:solidFill>
                  <a:schemeClr val="tx1"/>
                </a:solidFill>
                <a:latin typeface="+mn-lt"/>
                <a:ea typeface="+mn-ea"/>
                <a:cs typeface="+mn-cs"/>
              </a:rPr>
              <a:t>Poverty, family resources and children’s early educational attainment: the mediating role of parenting. British Educational Research Journal</a:t>
            </a:r>
            <a:r>
              <a:rPr lang="en-AU" sz="1200" b="0" i="0" kern="1200" dirty="0" smtClean="0">
                <a:solidFill>
                  <a:schemeClr val="tx1"/>
                </a:solidFill>
                <a:latin typeface="+mn-lt"/>
                <a:ea typeface="+mn-ea"/>
                <a:cs typeface="+mn-cs"/>
              </a:rPr>
              <a:t> 37(2)</a:t>
            </a:r>
            <a:endParaRPr lang="en-AU" sz="1200" b="1" i="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Lawrence, C. (1980). Science as a Human Endeavour. </a:t>
            </a:r>
            <a:r>
              <a:rPr lang="en-AU" sz="1200" i="1" kern="1200" dirty="0" smtClean="0">
                <a:solidFill>
                  <a:schemeClr val="tx1"/>
                </a:solidFill>
                <a:latin typeface="+mn-lt"/>
                <a:ea typeface="+mn-ea"/>
                <a:cs typeface="+mn-cs"/>
              </a:rPr>
              <a:t>Medical History</a:t>
            </a:r>
            <a:r>
              <a:rPr lang="en-AU" sz="1200" kern="1200" dirty="0" smtClean="0">
                <a:solidFill>
                  <a:schemeClr val="tx1"/>
                </a:solidFill>
                <a:latin typeface="+mn-lt"/>
                <a:ea typeface="+mn-ea"/>
                <a:cs typeface="+mn-cs"/>
              </a:rPr>
              <a:t> 24(4)</a:t>
            </a:r>
          </a:p>
          <a:p>
            <a:endParaRPr lang="en-AU" sz="1200" kern="1200" dirty="0" smtClean="0">
              <a:solidFill>
                <a:schemeClr val="tx1"/>
              </a:solidFill>
              <a:latin typeface="+mn-lt"/>
              <a:ea typeface="+mn-ea"/>
              <a:cs typeface="+mn-cs"/>
            </a:endParaRPr>
          </a:p>
          <a:p>
            <a:r>
              <a:rPr lang="en-AU" sz="1200" kern="1200" dirty="0" err="1" smtClean="0">
                <a:solidFill>
                  <a:schemeClr val="tx1"/>
                </a:solidFill>
                <a:latin typeface="+mn-lt"/>
                <a:ea typeface="+mn-ea"/>
                <a:cs typeface="+mn-cs"/>
              </a:rPr>
              <a:t>Macyk</a:t>
            </a:r>
            <a:r>
              <a:rPr lang="en-AU" sz="1200" kern="1200" dirty="0" smtClean="0">
                <a:solidFill>
                  <a:schemeClr val="tx1"/>
                </a:solidFill>
                <a:latin typeface="+mn-lt"/>
                <a:ea typeface="+mn-ea"/>
                <a:cs typeface="+mn-cs"/>
              </a:rPr>
              <a:t>, Y. (2009). Night and day image. Retrieved on 2/12/2011 from </a:t>
            </a:r>
            <a:r>
              <a:rPr lang="en-AU" sz="1200" u="sng" kern="1200" dirty="0" smtClean="0">
                <a:solidFill>
                  <a:schemeClr val="tx1"/>
                </a:solidFill>
                <a:latin typeface="+mn-lt"/>
                <a:ea typeface="+mn-ea"/>
                <a:cs typeface="+mn-cs"/>
                <a:hlinkClick r:id="rId10"/>
              </a:rPr>
              <a:t>http://01varvara.files.wordpress.com/2010/03/yuri-macyk-day-and-night-2009-e1270002862435.jpg?w=800&amp;h=650</a:t>
            </a:r>
            <a:endParaRPr lang="en-AU" sz="1200" kern="1200" dirty="0" smtClean="0">
              <a:solidFill>
                <a:schemeClr val="tx1"/>
              </a:solidFill>
              <a:latin typeface="+mn-lt"/>
              <a:ea typeface="+mn-ea"/>
              <a:cs typeface="+mn-cs"/>
            </a:endParaRP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Magnificent Minds (2010). </a:t>
            </a:r>
            <a:r>
              <a:rPr lang="en-AU" sz="1200" b="0" i="1" kern="1200" dirty="0" smtClean="0">
                <a:solidFill>
                  <a:schemeClr val="tx1"/>
                </a:solidFill>
                <a:latin typeface="+mn-lt"/>
                <a:ea typeface="+mn-ea"/>
                <a:cs typeface="+mn-cs"/>
              </a:rPr>
              <a:t>Explore image</a:t>
            </a:r>
            <a:r>
              <a:rPr lang="en-AU" sz="1200" b="0" kern="1200" dirty="0" smtClean="0">
                <a:solidFill>
                  <a:schemeClr val="tx1"/>
                </a:solidFill>
                <a:latin typeface="+mn-lt"/>
                <a:ea typeface="+mn-ea"/>
                <a:cs typeface="+mn-cs"/>
              </a:rPr>
              <a:t>. Retrieved on 1/12/2011 from </a:t>
            </a:r>
            <a:r>
              <a:rPr lang="en-AU" sz="1200" b="0" u="sng" kern="1200" dirty="0" smtClean="0">
                <a:solidFill>
                  <a:schemeClr val="tx1"/>
                </a:solidFill>
                <a:latin typeface="+mn-lt"/>
                <a:ea typeface="+mn-ea"/>
                <a:cs typeface="+mn-cs"/>
                <a:hlinkClick r:id="rId11"/>
              </a:rPr>
              <a:t>http://3.bp.blogspot.com/-XL-Vovg9uhc/TjfTYlvxYJI/AAAAAAAABvE/xYGv8A4n8sc/s1600/explore.jpg</a:t>
            </a:r>
            <a:endParaRPr lang="en-AU" sz="1200" b="1" kern="1200" dirty="0" smtClean="0">
              <a:solidFill>
                <a:schemeClr val="tx1"/>
              </a:solidFill>
              <a:latin typeface="+mn-lt"/>
              <a:ea typeface="+mn-ea"/>
              <a:cs typeface="+mn-cs"/>
            </a:endParaRPr>
          </a:p>
          <a:p>
            <a:endParaRPr lang="en-AU" sz="1200" i="0" kern="1200" dirty="0" smtClean="0">
              <a:solidFill>
                <a:schemeClr val="tx1"/>
              </a:solidFill>
              <a:latin typeface="+mn-lt"/>
              <a:ea typeface="+mn-ea"/>
              <a:cs typeface="+mn-cs"/>
            </a:endParaRPr>
          </a:p>
          <a:p>
            <a:r>
              <a:rPr lang="en-AU" sz="1200" i="0" kern="1200" dirty="0" smtClean="0">
                <a:solidFill>
                  <a:schemeClr val="tx1"/>
                </a:solidFill>
                <a:latin typeface="+mn-lt"/>
                <a:ea typeface="+mn-ea"/>
                <a:cs typeface="+mn-cs"/>
              </a:rPr>
              <a:t>National Science Foundation: </a:t>
            </a:r>
            <a:r>
              <a:rPr lang="en-AU" sz="1200" kern="1200" dirty="0" smtClean="0">
                <a:solidFill>
                  <a:schemeClr val="tx1"/>
                </a:solidFill>
                <a:latin typeface="+mn-lt"/>
                <a:ea typeface="+mn-ea"/>
                <a:cs typeface="+mn-cs"/>
              </a:rPr>
              <a:t>International Science and Engineering Visualization Challenge image.</a:t>
            </a:r>
            <a:r>
              <a:rPr lang="en-AU" sz="1200" kern="1200" baseline="0" dirty="0" smtClean="0">
                <a:solidFill>
                  <a:schemeClr val="tx1"/>
                </a:solidFill>
                <a:latin typeface="+mn-lt"/>
                <a:ea typeface="+mn-ea"/>
                <a:cs typeface="+mn-cs"/>
              </a:rPr>
              <a:t> Retrieved from </a:t>
            </a:r>
            <a:r>
              <a:rPr lang="en-AU" dirty="0" smtClean="0">
                <a:hlinkClick r:id="rId12"/>
              </a:rPr>
              <a:t>http://www.nsf.gov/news/special_reports/scivis/</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New South Wales Department of Education and Training (2010). </a:t>
            </a:r>
            <a:r>
              <a:rPr lang="en-AU" sz="1200" i="1" kern="1200" dirty="0" smtClean="0">
                <a:solidFill>
                  <a:schemeClr val="tx1"/>
                </a:solidFill>
                <a:latin typeface="+mn-lt"/>
                <a:ea typeface="+mn-ea"/>
                <a:cs typeface="+mn-cs"/>
              </a:rPr>
              <a:t>Curriculum Structure Image</a:t>
            </a:r>
            <a:r>
              <a:rPr lang="en-AU" sz="1200" kern="1200" dirty="0" smtClean="0">
                <a:solidFill>
                  <a:schemeClr val="tx1"/>
                </a:solidFill>
                <a:latin typeface="+mn-lt"/>
                <a:ea typeface="+mn-ea"/>
                <a:cs typeface="+mn-cs"/>
              </a:rPr>
              <a:t>. Retrieved on 28/11/2011 from </a:t>
            </a:r>
            <a:r>
              <a:rPr lang="en-AU" sz="1200" u="sng" kern="1200" dirty="0" smtClean="0">
                <a:solidFill>
                  <a:schemeClr val="tx1"/>
                </a:solidFill>
                <a:latin typeface="+mn-lt"/>
                <a:ea typeface="+mn-ea"/>
                <a:cs typeface="+mn-cs"/>
                <a:hlinkClick r:id="rId13"/>
              </a:rPr>
              <a:t>http://www.curriculumsupport.education.nsw.gov.au/primary/scitech/national/images/struct.jpg</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Phillips, W. P. (1991).</a:t>
            </a:r>
            <a:r>
              <a:rPr lang="en-AU" sz="1200" b="1" kern="1200" dirty="0" smtClean="0">
                <a:solidFill>
                  <a:schemeClr val="tx1"/>
                </a:solidFill>
                <a:latin typeface="+mn-lt"/>
                <a:ea typeface="+mn-ea"/>
                <a:cs typeface="+mn-cs"/>
              </a:rPr>
              <a:t> </a:t>
            </a:r>
            <a:r>
              <a:rPr lang="en-AU" sz="1200" kern="1200" dirty="0" smtClean="0">
                <a:solidFill>
                  <a:schemeClr val="tx1"/>
                </a:solidFill>
                <a:latin typeface="+mn-lt"/>
                <a:ea typeface="+mn-ea"/>
                <a:cs typeface="+mn-cs"/>
              </a:rPr>
              <a:t>Earth Science Misconceptions. </a:t>
            </a:r>
            <a:r>
              <a:rPr lang="en-AU" sz="1200" i="1" kern="1200" dirty="0" smtClean="0">
                <a:solidFill>
                  <a:schemeClr val="tx1"/>
                </a:solidFill>
                <a:latin typeface="+mn-lt"/>
                <a:ea typeface="+mn-ea"/>
                <a:cs typeface="+mn-cs"/>
              </a:rPr>
              <a:t>Science Teacher </a:t>
            </a:r>
            <a:r>
              <a:rPr lang="en-AU" sz="1200" kern="1200" dirty="0" smtClean="0">
                <a:solidFill>
                  <a:schemeClr val="tx1"/>
                </a:solidFill>
                <a:latin typeface="+mn-lt"/>
                <a:ea typeface="+mn-ea"/>
                <a:cs typeface="+mn-cs"/>
              </a:rPr>
              <a:t>23(2)</a:t>
            </a: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Physical Science (n.d.). ball image. Retrieved on 30/11/2011 from  </a:t>
            </a:r>
            <a:r>
              <a:rPr lang="en-AU" sz="1200" b="0" u="sng" kern="1200" dirty="0" smtClean="0">
                <a:solidFill>
                  <a:schemeClr val="tx1"/>
                </a:solidFill>
                <a:latin typeface="+mn-lt"/>
                <a:ea typeface="+mn-ea"/>
                <a:cs typeface="+mn-cs"/>
                <a:hlinkClick r:id="rId14"/>
              </a:rPr>
              <a:t>http://www.nmsbvi.k12.nm.us/ATRC/Pictures/Balls.jpg</a:t>
            </a:r>
            <a:endParaRPr lang="en-AU" sz="1200" b="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err="1" smtClean="0">
                <a:solidFill>
                  <a:schemeClr val="tx1"/>
                </a:solidFill>
                <a:latin typeface="+mn-lt"/>
                <a:ea typeface="+mn-ea"/>
                <a:cs typeface="+mn-cs"/>
              </a:rPr>
              <a:t>Qualter</a:t>
            </a:r>
            <a:r>
              <a:rPr lang="en-AU" sz="1200" kern="1200" dirty="0" smtClean="0">
                <a:solidFill>
                  <a:schemeClr val="tx1"/>
                </a:solidFill>
                <a:latin typeface="+mn-lt"/>
                <a:ea typeface="+mn-ea"/>
                <a:cs typeface="+mn-cs"/>
              </a:rPr>
              <a:t>, A. </a:t>
            </a:r>
            <a:r>
              <a:rPr lang="en-AU" sz="1200" kern="1200" dirty="0" err="1" smtClean="0">
                <a:solidFill>
                  <a:schemeClr val="tx1"/>
                </a:solidFill>
                <a:latin typeface="+mn-lt"/>
                <a:ea typeface="+mn-ea"/>
                <a:cs typeface="+mn-cs"/>
              </a:rPr>
              <a:t>Strang</a:t>
            </a:r>
            <a:r>
              <a:rPr lang="en-AU" sz="1200" kern="1200" dirty="0" smtClean="0">
                <a:solidFill>
                  <a:schemeClr val="tx1"/>
                </a:solidFill>
                <a:latin typeface="+mn-lt"/>
                <a:ea typeface="+mn-ea"/>
                <a:cs typeface="+mn-cs"/>
              </a:rPr>
              <a:t>, J. </a:t>
            </a:r>
            <a:r>
              <a:rPr lang="en-AU" sz="1200" kern="1200" dirty="0" err="1" smtClean="0">
                <a:solidFill>
                  <a:schemeClr val="tx1"/>
                </a:solidFill>
                <a:latin typeface="+mn-lt"/>
                <a:ea typeface="+mn-ea"/>
                <a:cs typeface="+mn-cs"/>
              </a:rPr>
              <a:t>Swatton</a:t>
            </a:r>
            <a:r>
              <a:rPr lang="en-AU" sz="1200" kern="1200" dirty="0" smtClean="0">
                <a:solidFill>
                  <a:schemeClr val="tx1"/>
                </a:solidFill>
                <a:latin typeface="+mn-lt"/>
                <a:ea typeface="+mn-ea"/>
                <a:cs typeface="+mn-cs"/>
              </a:rPr>
              <a:t>, P. &amp; Taylor, R. (1990). </a:t>
            </a:r>
            <a:r>
              <a:rPr lang="en-AU" sz="1200" i="1" kern="1200" dirty="0" smtClean="0">
                <a:solidFill>
                  <a:schemeClr val="tx1"/>
                </a:solidFill>
                <a:latin typeface="+mn-lt"/>
                <a:ea typeface="+mn-ea"/>
                <a:cs typeface="+mn-cs"/>
              </a:rPr>
              <a:t>Exploration: A Way of Learning Science</a:t>
            </a:r>
            <a:r>
              <a:rPr lang="en-AU" sz="1200" kern="1200" dirty="0" smtClean="0">
                <a:solidFill>
                  <a:schemeClr val="tx1"/>
                </a:solidFill>
                <a:latin typeface="+mn-lt"/>
                <a:ea typeface="+mn-ea"/>
                <a:cs typeface="+mn-cs"/>
              </a:rPr>
              <a:t>. Oxford: Blackwell Education</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Scamp, K. (2011). Teaching Primary Science Constructively. 4</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ed. South Melbourne: </a:t>
            </a:r>
            <a:r>
              <a:rPr lang="en-AU" sz="1200" kern="1200" dirty="0" err="1" smtClean="0">
                <a:solidFill>
                  <a:schemeClr val="tx1"/>
                </a:solidFill>
                <a:latin typeface="+mn-lt"/>
                <a:ea typeface="+mn-ea"/>
                <a:cs typeface="+mn-cs"/>
              </a:rPr>
              <a:t>Cengage</a:t>
            </a:r>
            <a:r>
              <a:rPr lang="en-AU" sz="1200" kern="1200" dirty="0" smtClean="0">
                <a:solidFill>
                  <a:schemeClr val="tx1"/>
                </a:solidFill>
                <a:latin typeface="+mn-lt"/>
                <a:ea typeface="+mn-ea"/>
                <a:cs typeface="+mn-cs"/>
              </a:rPr>
              <a:t> Learning  </a:t>
            </a:r>
          </a:p>
          <a:p>
            <a:endParaRPr lang="en-AU" sz="1200" b="0" kern="1200" dirty="0" smtClean="0">
              <a:solidFill>
                <a:schemeClr val="tx1"/>
              </a:solidFill>
              <a:latin typeface="+mn-lt"/>
              <a:ea typeface="+mn-ea"/>
              <a:cs typeface="+mn-cs"/>
            </a:endParaRPr>
          </a:p>
          <a:p>
            <a:r>
              <a:rPr lang="en-AU" sz="1200" b="0" kern="1200" dirty="0" err="1" smtClean="0">
                <a:solidFill>
                  <a:schemeClr val="tx1"/>
                </a:solidFill>
                <a:latin typeface="+mn-lt"/>
                <a:ea typeface="+mn-ea"/>
                <a:cs typeface="+mn-cs"/>
              </a:rPr>
              <a:t>Schafersman</a:t>
            </a:r>
            <a:r>
              <a:rPr lang="en-AU" sz="1200" b="0" kern="1200" dirty="0" smtClean="0">
                <a:solidFill>
                  <a:schemeClr val="tx1"/>
                </a:solidFill>
                <a:latin typeface="+mn-lt"/>
                <a:ea typeface="+mn-ea"/>
                <a:cs typeface="+mn-cs"/>
              </a:rPr>
              <a:t>, L. (1997). </a:t>
            </a:r>
            <a:r>
              <a:rPr lang="en-AU" sz="1200" b="0" i="1" kern="1200" dirty="0" smtClean="0">
                <a:solidFill>
                  <a:schemeClr val="tx1"/>
                </a:solidFill>
                <a:latin typeface="+mn-lt"/>
                <a:ea typeface="+mn-ea"/>
                <a:cs typeface="+mn-cs"/>
              </a:rPr>
              <a:t>An Introduction to Science: Scientific Thinking and the Scientific Method</a:t>
            </a:r>
            <a:r>
              <a:rPr lang="en-AU" sz="1200" b="0" kern="1200" dirty="0" smtClean="0">
                <a:solidFill>
                  <a:schemeClr val="tx1"/>
                </a:solidFill>
                <a:latin typeface="+mn-lt"/>
                <a:ea typeface="+mn-ea"/>
                <a:cs typeface="+mn-cs"/>
              </a:rPr>
              <a:t>. Miami University</a:t>
            </a:r>
            <a:endParaRPr lang="en-AU" sz="1200" b="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Song of my heart (2010) backyard solar system image. Retrieved on 1/12/2011 from </a:t>
            </a:r>
            <a:r>
              <a:rPr lang="en-AU" sz="1200" u="sng" kern="1200" dirty="0" smtClean="0">
                <a:solidFill>
                  <a:schemeClr val="tx1"/>
                </a:solidFill>
                <a:latin typeface="+mn-lt"/>
                <a:ea typeface="+mn-ea"/>
                <a:cs typeface="+mn-cs"/>
                <a:hlinkClick r:id="rId15"/>
              </a:rPr>
              <a:t>http://4.bp.blogspot.com/-ueBAOa_1AU8/TeR0coo-tcI/AAAAAAAACW4/Y_E_ww4ot0U/s1600/Solar+System+Outdoor+Model+006.JPG</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Tree Hugger (2010). </a:t>
            </a:r>
            <a:r>
              <a:rPr lang="en-AU" sz="1200" i="1" kern="1200" dirty="0" smtClean="0">
                <a:solidFill>
                  <a:schemeClr val="tx1"/>
                </a:solidFill>
                <a:latin typeface="+mn-lt"/>
                <a:ea typeface="+mn-ea"/>
                <a:cs typeface="+mn-cs"/>
              </a:rPr>
              <a:t>Earth day ideas for families image</a:t>
            </a:r>
            <a:r>
              <a:rPr lang="en-AU" sz="1200" kern="1200" dirty="0" smtClean="0">
                <a:solidFill>
                  <a:schemeClr val="tx1"/>
                </a:solidFill>
                <a:latin typeface="+mn-lt"/>
                <a:ea typeface="+mn-ea"/>
                <a:cs typeface="+mn-cs"/>
              </a:rPr>
              <a:t>. Retrieved on 1/12/2011 from </a:t>
            </a:r>
            <a:r>
              <a:rPr lang="en-AU" sz="1200" u="sng" kern="1200" dirty="0" smtClean="0">
                <a:solidFill>
                  <a:schemeClr val="tx1"/>
                </a:solidFill>
                <a:latin typeface="+mn-lt"/>
                <a:ea typeface="+mn-ea"/>
                <a:cs typeface="+mn-cs"/>
                <a:hlinkClick r:id="rId16"/>
              </a:rPr>
              <a:t>http://media.treehugger.com/assets/images/2011/10/20110422-earth-day-earth-hand.jpg</a:t>
            </a:r>
            <a:endParaRPr lang="en-AU" sz="1200" kern="1200" dirty="0" smtClean="0">
              <a:solidFill>
                <a:schemeClr val="tx1"/>
              </a:solidFill>
              <a:latin typeface="+mn-lt"/>
              <a:ea typeface="+mn-ea"/>
              <a:cs typeface="+mn-cs"/>
            </a:endParaRPr>
          </a:p>
          <a:p>
            <a:r>
              <a:rPr lang="en-AU" sz="1200" kern="1200" dirty="0" err="1" smtClean="0">
                <a:solidFill>
                  <a:schemeClr val="tx1"/>
                </a:solidFill>
                <a:latin typeface="+mn-lt"/>
                <a:ea typeface="+mn-ea"/>
                <a:cs typeface="+mn-cs"/>
              </a:rPr>
              <a:t>Websio</a:t>
            </a:r>
            <a:r>
              <a:rPr lang="en-AU" sz="1200" kern="1200" dirty="0" smtClean="0">
                <a:solidFill>
                  <a:schemeClr val="tx1"/>
                </a:solidFill>
                <a:latin typeface="+mn-lt"/>
                <a:ea typeface="+mn-ea"/>
                <a:cs typeface="+mn-cs"/>
              </a:rPr>
              <a:t> (20011). </a:t>
            </a:r>
            <a:r>
              <a:rPr lang="en-AU" sz="1200" i="1" kern="1200" dirty="0" smtClean="0">
                <a:solidFill>
                  <a:schemeClr val="tx1"/>
                </a:solidFill>
                <a:latin typeface="+mn-lt"/>
                <a:ea typeface="+mn-ea"/>
                <a:cs typeface="+mn-cs"/>
              </a:rPr>
              <a:t>Almost there image</a:t>
            </a:r>
            <a:r>
              <a:rPr lang="en-AU" sz="1200" kern="1200" dirty="0" smtClean="0">
                <a:solidFill>
                  <a:schemeClr val="tx1"/>
                </a:solidFill>
                <a:latin typeface="+mn-lt"/>
                <a:ea typeface="+mn-ea"/>
                <a:cs typeface="+mn-cs"/>
              </a:rPr>
              <a:t>. Retrieved on 23/11/2011 from </a:t>
            </a:r>
            <a:r>
              <a:rPr lang="en-AU" sz="1200" u="sng" kern="1200" dirty="0" smtClean="0">
                <a:solidFill>
                  <a:schemeClr val="tx1"/>
                </a:solidFill>
                <a:latin typeface="+mn-lt"/>
                <a:ea typeface="+mn-ea"/>
                <a:cs typeface="+mn-cs"/>
                <a:hlinkClick r:id="rId17"/>
              </a:rPr>
              <a:t>http://www.webseoanalytics.com/blog/wp-content/uploads/2010/09/summary-almost-there.jpg</a:t>
            </a:r>
            <a:endParaRPr lang="en-AU" sz="1200" kern="1200" dirty="0" smtClean="0">
              <a:solidFill>
                <a:schemeClr val="tx1"/>
              </a:solidFill>
              <a:latin typeface="+mn-lt"/>
              <a:ea typeface="+mn-ea"/>
              <a:cs typeface="+mn-cs"/>
            </a:endParaRPr>
          </a:p>
          <a:p>
            <a:endParaRPr lang="en-AU" i="0"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20</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dirty="0" smtClean="0">
                <a:solidFill>
                  <a:schemeClr val="tx1"/>
                </a:solidFill>
                <a:latin typeface="+mn-lt"/>
                <a:ea typeface="+mn-ea"/>
                <a:cs typeface="+mn-cs"/>
              </a:rPr>
              <a:t>In the Australian Curriculum, Science is comprised of three interrelated strands: </a:t>
            </a:r>
          </a:p>
          <a:p>
            <a:pPr>
              <a:buFont typeface="Arial" pitchFamily="34" charset="0"/>
              <a:buNone/>
            </a:pPr>
            <a:endParaRPr lang="en-AU" sz="1200" b="0" i="0" kern="1200" dirty="0" smtClean="0">
              <a:solidFill>
                <a:schemeClr val="tx1"/>
              </a:solidFill>
              <a:latin typeface="+mn-lt"/>
              <a:ea typeface="+mn-ea"/>
              <a:cs typeface="+mn-cs"/>
            </a:endParaRPr>
          </a:p>
          <a:p>
            <a:pPr>
              <a:buFont typeface="Arial" pitchFamily="34" charset="0"/>
              <a:buNone/>
            </a:pPr>
            <a:r>
              <a:rPr lang="en-AU" i="0" dirty="0" smtClean="0"/>
              <a:t>As they work through each</a:t>
            </a:r>
            <a:r>
              <a:rPr lang="en-AU" i="0" baseline="0" dirty="0" smtClean="0"/>
              <a:t> of the three strands, s</a:t>
            </a:r>
            <a:r>
              <a:rPr lang="en-AU" i="0" dirty="0" smtClean="0"/>
              <a:t>tudents develop a scientific view of the world</a:t>
            </a:r>
            <a:r>
              <a:rPr lang="en-AU" i="0" baseline="0" dirty="0" smtClean="0"/>
              <a:t> (ACARA, 2010). </a:t>
            </a:r>
          </a:p>
          <a:p>
            <a:pPr>
              <a:buFont typeface="Arial" pitchFamily="34" charset="0"/>
              <a:buNone/>
            </a:pPr>
            <a:endParaRPr lang="en-AU" i="0" baseline="0" dirty="0" smtClean="0"/>
          </a:p>
          <a:p>
            <a:pPr>
              <a:buFont typeface="Arial" pitchFamily="34" charset="0"/>
              <a:buNone/>
            </a:pPr>
            <a:r>
              <a:rPr lang="en-AU" i="0" baseline="0" dirty="0" smtClean="0"/>
              <a:t>When we say ‘science understanding’ we mean as opposed to ‘science facts.’  students should be able to:</a:t>
            </a:r>
          </a:p>
          <a:p>
            <a:pPr>
              <a:buFont typeface="Arial" pitchFamily="34" charset="0"/>
              <a:buChar char="•"/>
            </a:pPr>
            <a:r>
              <a:rPr lang="en-AU" i="0" baseline="0" dirty="0" smtClean="0"/>
              <a:t>make predictions about what they think will happen and explain </a:t>
            </a:r>
            <a:r>
              <a:rPr lang="en-AU" i="1" baseline="0" dirty="0" smtClean="0"/>
              <a:t>why</a:t>
            </a:r>
            <a:r>
              <a:rPr lang="en-AU" i="0" baseline="0" dirty="0" smtClean="0"/>
              <a:t> certain things happen, by drawing on their knowledge of science. </a:t>
            </a:r>
          </a:p>
          <a:p>
            <a:pPr>
              <a:buFont typeface="Arial" pitchFamily="34" charset="0"/>
              <a:buChar char="•"/>
            </a:pPr>
            <a:r>
              <a:rPr lang="en-AU" i="0" baseline="0" dirty="0" smtClean="0"/>
              <a:t>students to be able to </a:t>
            </a:r>
            <a:r>
              <a:rPr lang="en-AU" i="0" u="none" baseline="0" dirty="0" smtClean="0"/>
              <a:t>use</a:t>
            </a:r>
            <a:r>
              <a:rPr lang="en-AU" i="0" baseline="0" dirty="0" smtClean="0"/>
              <a:t> the knowledge in new situations (ACARA, 2010). </a:t>
            </a:r>
          </a:p>
          <a:p>
            <a:pPr>
              <a:buFont typeface="Arial" pitchFamily="34" charset="0"/>
              <a:buNone/>
            </a:pPr>
            <a:endParaRPr lang="en-AU" i="0" dirty="0" smtClean="0"/>
          </a:p>
          <a:p>
            <a:r>
              <a:rPr lang="en-AU" dirty="0" smtClean="0"/>
              <a:t>‘Science as a human endeavour’ </a:t>
            </a:r>
          </a:p>
          <a:p>
            <a:pPr>
              <a:buFont typeface="Arial" pitchFamily="34" charset="0"/>
              <a:buChar char="•"/>
            </a:pPr>
            <a:r>
              <a:rPr lang="en-AU" sz="1200" b="0" i="0" kern="1200" baseline="0" dirty="0" smtClean="0">
                <a:solidFill>
                  <a:schemeClr val="tx1"/>
                </a:solidFill>
                <a:latin typeface="+mn-lt"/>
                <a:ea typeface="+mn-ea"/>
                <a:cs typeface="+mn-cs"/>
              </a:rPr>
              <a:t> science has</a:t>
            </a:r>
            <a:r>
              <a:rPr lang="en-AU" sz="1200" b="0" i="0" kern="1200" dirty="0" smtClean="0">
                <a:solidFill>
                  <a:schemeClr val="tx1"/>
                </a:solidFill>
                <a:latin typeface="+mn-lt"/>
                <a:ea typeface="+mn-ea"/>
                <a:cs typeface="+mn-cs"/>
              </a:rPr>
              <a:t> developed as a unique way of knowing and doing</a:t>
            </a:r>
          </a:p>
          <a:p>
            <a:pPr>
              <a:buFont typeface="Arial" pitchFamily="34" charset="0"/>
              <a:buChar char="•"/>
            </a:pPr>
            <a:r>
              <a:rPr lang="en-AU" sz="1200" b="0" i="0" kern="1200" dirty="0" smtClean="0">
                <a:solidFill>
                  <a:schemeClr val="tx1"/>
                </a:solidFill>
                <a:latin typeface="+mn-lt"/>
                <a:ea typeface="+mn-ea"/>
                <a:cs typeface="+mn-cs"/>
              </a:rPr>
              <a:t> the role</a:t>
            </a:r>
            <a:r>
              <a:rPr lang="en-AU" sz="1200" b="0" i="0" kern="1200" baseline="0" dirty="0" smtClean="0">
                <a:solidFill>
                  <a:schemeClr val="tx1"/>
                </a:solidFill>
                <a:latin typeface="+mn-lt"/>
                <a:ea typeface="+mn-ea"/>
                <a:cs typeface="+mn-cs"/>
              </a:rPr>
              <a:t> </a:t>
            </a:r>
            <a:r>
              <a:rPr lang="en-AU" sz="1200" b="0" i="0" kern="1200" dirty="0" smtClean="0">
                <a:solidFill>
                  <a:schemeClr val="tx1"/>
                </a:solidFill>
                <a:latin typeface="+mn-lt"/>
                <a:ea typeface="+mn-ea"/>
                <a:cs typeface="+mn-cs"/>
              </a:rPr>
              <a:t>of science in decision making and problem solving </a:t>
            </a:r>
          </a:p>
          <a:p>
            <a:pPr>
              <a:buFont typeface="Arial" pitchFamily="34" charset="0"/>
              <a:buChar char="•"/>
            </a:pPr>
            <a:r>
              <a:rPr lang="en-AU" sz="1200" b="0" i="0" kern="1200" dirty="0" smtClean="0">
                <a:solidFill>
                  <a:schemeClr val="tx1"/>
                </a:solidFill>
                <a:latin typeface="+mn-lt"/>
                <a:ea typeface="+mn-ea"/>
                <a:cs typeface="+mn-cs"/>
              </a:rPr>
              <a:t> science is influenced our needs and priorities as a society (ACARA, 2010). </a:t>
            </a:r>
          </a:p>
          <a:p>
            <a:endParaRPr lang="en-AU" sz="1200" b="0" i="0" kern="1200" dirty="0" smtClean="0">
              <a:solidFill>
                <a:schemeClr val="tx1"/>
              </a:solidFill>
              <a:latin typeface="+mn-lt"/>
              <a:ea typeface="+mn-ea"/>
              <a:cs typeface="+mn-cs"/>
            </a:endParaRPr>
          </a:p>
          <a:p>
            <a:r>
              <a:rPr lang="en-AU" sz="1200" b="0" i="0" kern="1200" dirty="0" smtClean="0">
                <a:solidFill>
                  <a:schemeClr val="tx1"/>
                </a:solidFill>
                <a:latin typeface="+mn-lt"/>
                <a:ea typeface="+mn-ea"/>
                <a:cs typeface="+mn-cs"/>
              </a:rPr>
              <a:t>‘Science inquiry</a:t>
            </a:r>
            <a:r>
              <a:rPr lang="en-AU" sz="1200" b="0" i="0" kern="1200" baseline="0" dirty="0" smtClean="0">
                <a:solidFill>
                  <a:schemeClr val="tx1"/>
                </a:solidFill>
                <a:latin typeface="+mn-lt"/>
                <a:ea typeface="+mn-ea"/>
                <a:cs typeface="+mn-cs"/>
              </a:rPr>
              <a:t> skills’ </a:t>
            </a:r>
          </a:p>
          <a:p>
            <a:pPr>
              <a:buFont typeface="Arial" pitchFamily="34" charset="0"/>
              <a:buChar char="•"/>
            </a:pPr>
            <a:r>
              <a:rPr lang="en-AU" sz="1200" b="0" i="0" kern="1200" baseline="0" dirty="0" smtClean="0">
                <a:solidFill>
                  <a:schemeClr val="tx1"/>
                </a:solidFill>
                <a:latin typeface="+mn-lt"/>
                <a:ea typeface="+mn-ea"/>
                <a:cs typeface="+mn-cs"/>
              </a:rPr>
              <a:t> being able to think of good questions to ask, </a:t>
            </a:r>
          </a:p>
          <a:p>
            <a:pPr>
              <a:buFont typeface="Arial" pitchFamily="34" charset="0"/>
              <a:buChar char="•"/>
            </a:pPr>
            <a:r>
              <a:rPr lang="en-AU" sz="1200" b="0" i="0" kern="1200" baseline="0" dirty="0" smtClean="0">
                <a:solidFill>
                  <a:schemeClr val="tx1"/>
                </a:solidFill>
                <a:latin typeface="+mn-lt"/>
                <a:ea typeface="+mn-ea"/>
                <a:cs typeface="+mn-cs"/>
              </a:rPr>
              <a:t> planning and carrying out investigations, </a:t>
            </a:r>
          </a:p>
          <a:p>
            <a:pPr>
              <a:buFont typeface="Arial" pitchFamily="34" charset="0"/>
              <a:buChar char="•"/>
            </a:pPr>
            <a:r>
              <a:rPr lang="en-AU" sz="1200" b="0" i="0" kern="1200" baseline="0" dirty="0" smtClean="0">
                <a:solidFill>
                  <a:schemeClr val="tx1"/>
                </a:solidFill>
                <a:latin typeface="+mn-lt"/>
                <a:ea typeface="+mn-ea"/>
                <a:cs typeface="+mn-cs"/>
              </a:rPr>
              <a:t> figuring out what the results of an investigation mean </a:t>
            </a:r>
          </a:p>
          <a:p>
            <a:pPr>
              <a:buFont typeface="Arial" pitchFamily="34" charset="0"/>
              <a:buChar char="•"/>
            </a:pPr>
            <a:r>
              <a:rPr lang="en-AU" sz="1200" b="0" i="0" kern="1200" baseline="0" dirty="0" smtClean="0">
                <a:solidFill>
                  <a:schemeClr val="tx1"/>
                </a:solidFill>
                <a:latin typeface="+mn-lt"/>
                <a:ea typeface="+mn-ea"/>
                <a:cs typeface="+mn-cs"/>
              </a:rPr>
              <a:t> being able to tell someone else what you have found out. </a:t>
            </a:r>
          </a:p>
          <a:p>
            <a:pPr>
              <a:buFont typeface="Arial" pitchFamily="34" charset="0"/>
              <a:buChar char="•"/>
            </a:pPr>
            <a:r>
              <a:rPr lang="en-AU" sz="1200" b="0" i="0" kern="1200" baseline="0" dirty="0" smtClean="0">
                <a:solidFill>
                  <a:schemeClr val="tx1"/>
                </a:solidFill>
                <a:latin typeface="+mn-lt"/>
                <a:ea typeface="+mn-ea"/>
                <a:cs typeface="+mn-cs"/>
              </a:rPr>
              <a:t> think about a claim and figure out whether it is true or not, using their knowledge of science and scientific methods of investigation (ACARA, 2010). </a:t>
            </a:r>
          </a:p>
          <a:p>
            <a:endParaRPr lang="en-AU"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As you can see, each of these areas cross</a:t>
            </a:r>
            <a:r>
              <a:rPr lang="en-AU" baseline="0" dirty="0" smtClean="0"/>
              <a:t> over into the others, and we teach so as to build on previous knowledge.</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{give example} the students might practice their inquiry skills while learning about earth and space science as they look at how humans have developed the technology for space travel, building on the students knowledge of technology in history (ACARA, 2010). </a:t>
            </a:r>
            <a:endParaRPr lang="en-AU" dirty="0" smtClean="0"/>
          </a:p>
        </p:txBody>
      </p:sp>
      <p:sp>
        <p:nvSpPr>
          <p:cNvPr id="4" name="Slide Number Placeholder 3"/>
          <p:cNvSpPr>
            <a:spLocks noGrp="1"/>
          </p:cNvSpPr>
          <p:nvPr>
            <p:ph type="sldNum" sz="quarter" idx="10"/>
          </p:nvPr>
        </p:nvSpPr>
        <p:spPr/>
        <p:txBody>
          <a:bodyPr/>
          <a:lstStyle/>
          <a:p>
            <a:fld id="{8503C1BD-BBCE-4B53-BC9B-AC08736335F2}"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a:buFont typeface="Arial" pitchFamily="34" charset="0"/>
              <a:buNone/>
            </a:pPr>
            <a:r>
              <a:rPr lang="en-AU" u="none" baseline="0" dirty="0" smtClean="0"/>
              <a:t>There are sub strands within each of the strands of ‘Science Understanding’</a:t>
            </a:r>
          </a:p>
          <a:p>
            <a:pPr fontAlgn="base">
              <a:buFont typeface="Arial" pitchFamily="34" charset="0"/>
              <a:buNone/>
            </a:pPr>
            <a:endParaRPr lang="en-AU" u="none" baseline="0" dirty="0" smtClean="0"/>
          </a:p>
          <a:p>
            <a:pPr fontAlgn="base">
              <a:buFont typeface="Arial" pitchFamily="34" charset="0"/>
              <a:buNone/>
            </a:pPr>
            <a:r>
              <a:rPr lang="en-AU" u="sng" baseline="0" dirty="0" smtClean="0"/>
              <a:t>Biological Science</a:t>
            </a:r>
            <a:r>
              <a:rPr lang="en-AU" u="none" baseline="0" dirty="0" smtClean="0"/>
              <a:t>:</a:t>
            </a:r>
          </a:p>
          <a:p>
            <a:pPr fontAlgn="base">
              <a:buFont typeface="Arial" pitchFamily="34" charset="0"/>
              <a:buChar char="•"/>
            </a:pPr>
            <a:r>
              <a:rPr lang="en-AU" sz="1200" b="0" i="0" kern="1200" dirty="0" smtClean="0">
                <a:solidFill>
                  <a:schemeClr val="tx1"/>
                </a:solidFill>
                <a:latin typeface="+mn-lt"/>
                <a:ea typeface="+mn-ea"/>
                <a:cs typeface="+mn-cs"/>
              </a:rPr>
              <a:t>recognising characteristics of living things such as growing, moving, sensitivity and reproducing</a:t>
            </a:r>
          </a:p>
          <a:p>
            <a:pPr fontAlgn="base">
              <a:buFont typeface="Arial" pitchFamily="34" charset="0"/>
              <a:buChar char="•"/>
            </a:pPr>
            <a:r>
              <a:rPr lang="en-AU" sz="1200" b="0" i="0" kern="1200" dirty="0" smtClean="0">
                <a:solidFill>
                  <a:schemeClr val="tx1"/>
                </a:solidFill>
                <a:latin typeface="+mn-lt"/>
                <a:ea typeface="+mn-ea"/>
                <a:cs typeface="+mn-cs"/>
              </a:rPr>
              <a:t>recognising the range of different living things</a:t>
            </a:r>
          </a:p>
          <a:p>
            <a:pPr fontAlgn="base">
              <a:buFont typeface="Arial" pitchFamily="34" charset="0"/>
              <a:buChar char="•"/>
            </a:pPr>
            <a:r>
              <a:rPr lang="en-AU" sz="1200" b="0" i="0" kern="1200" dirty="0" smtClean="0">
                <a:solidFill>
                  <a:schemeClr val="tx1"/>
                </a:solidFill>
                <a:latin typeface="+mn-lt"/>
                <a:ea typeface="+mn-ea"/>
                <a:cs typeface="+mn-cs"/>
              </a:rPr>
              <a:t>sorting living and non-living things based on characteristics</a:t>
            </a:r>
          </a:p>
          <a:p>
            <a:pPr fontAlgn="base">
              <a:buFont typeface="Arial" pitchFamily="34" charset="0"/>
              <a:buChar char="•"/>
            </a:pPr>
            <a:r>
              <a:rPr lang="en-AU" sz="1200" b="0" i="0" kern="1200" dirty="0" smtClean="0">
                <a:solidFill>
                  <a:schemeClr val="tx1"/>
                </a:solidFill>
                <a:latin typeface="+mn-lt"/>
                <a:ea typeface="+mn-ea"/>
                <a:cs typeface="+mn-cs"/>
              </a:rPr>
              <a:t>exploring differences between living, once living and products of living things</a:t>
            </a:r>
          </a:p>
          <a:p>
            <a:pPr fontAlgn="base">
              <a:buFont typeface="Arial" pitchFamily="34" charset="0"/>
              <a:buNone/>
            </a:pPr>
            <a:endParaRPr lang="en-AU" u="none" baseline="0" dirty="0" smtClean="0"/>
          </a:p>
          <a:p>
            <a:pPr fontAlgn="base">
              <a:buFont typeface="Arial" pitchFamily="34" charset="0"/>
              <a:buNone/>
            </a:pPr>
            <a:r>
              <a:rPr lang="en-AU" u="sng" baseline="0" dirty="0" smtClean="0"/>
              <a:t>Chemical Science</a:t>
            </a:r>
            <a:r>
              <a:rPr lang="en-AU" u="none" baseline="0" dirty="0" smtClean="0"/>
              <a:t>:</a:t>
            </a:r>
          </a:p>
          <a:p>
            <a:pPr fontAlgn="base">
              <a:buFont typeface="Arial" pitchFamily="34" charset="0"/>
              <a:buChar char="•"/>
            </a:pPr>
            <a:r>
              <a:rPr lang="en-AU" sz="1200" b="0" i="0" kern="1200" dirty="0" smtClean="0">
                <a:solidFill>
                  <a:schemeClr val="tx1"/>
                </a:solidFill>
                <a:latin typeface="+mn-lt"/>
                <a:ea typeface="+mn-ea"/>
                <a:cs typeface="+mn-cs"/>
              </a:rPr>
              <a:t>investigating how liquids and solids respond to changes in temperature, for example water changing to ice, or melting chocolate</a:t>
            </a:r>
          </a:p>
          <a:p>
            <a:pPr fontAlgn="base">
              <a:buFont typeface="Arial" pitchFamily="34" charset="0"/>
              <a:buChar char="•"/>
            </a:pPr>
            <a:r>
              <a:rPr lang="en-AU" sz="1200" b="0" i="0" kern="1200" dirty="0" smtClean="0">
                <a:solidFill>
                  <a:schemeClr val="tx1"/>
                </a:solidFill>
                <a:latin typeface="+mn-lt"/>
                <a:ea typeface="+mn-ea"/>
                <a:cs typeface="+mn-cs"/>
              </a:rPr>
              <a:t>exploring how changes from solid to liquid and liquid to solid can help us recycle materials</a:t>
            </a:r>
          </a:p>
          <a:p>
            <a:pPr fontAlgn="base">
              <a:buFont typeface="Arial" pitchFamily="34" charset="0"/>
              <a:buChar char="•"/>
            </a:pPr>
            <a:r>
              <a:rPr lang="en-AU" sz="1200" b="0" i="0" kern="1200" dirty="0" smtClean="0">
                <a:solidFill>
                  <a:schemeClr val="tx1"/>
                </a:solidFill>
                <a:latin typeface="+mn-lt"/>
                <a:ea typeface="+mn-ea"/>
                <a:cs typeface="+mn-cs"/>
              </a:rPr>
              <a:t>predicting the effect of heat on different materials</a:t>
            </a:r>
          </a:p>
          <a:p>
            <a:pPr fontAlgn="base">
              <a:buFont typeface="Arial" pitchFamily="34" charset="0"/>
              <a:buNone/>
            </a:pPr>
            <a:endParaRPr lang="en-AU" u="none" baseline="0" dirty="0" smtClean="0"/>
          </a:p>
          <a:p>
            <a:pPr fontAlgn="base">
              <a:buFont typeface="Arial" pitchFamily="34" charset="0"/>
              <a:buNone/>
            </a:pPr>
            <a:r>
              <a:rPr lang="en-AU" u="sng" dirty="0" smtClean="0"/>
              <a:t>Physical Science</a:t>
            </a:r>
            <a:endParaRPr lang="en-AU" u="none" dirty="0" smtClean="0"/>
          </a:p>
          <a:p>
            <a:pPr fontAlgn="base">
              <a:buFont typeface="Arial" pitchFamily="34" charset="0"/>
              <a:buChar char="•"/>
            </a:pPr>
            <a:r>
              <a:rPr lang="en-AU" sz="1200" b="0" i="0" kern="1200" dirty="0" smtClean="0">
                <a:solidFill>
                  <a:schemeClr val="tx1"/>
                </a:solidFill>
                <a:latin typeface="+mn-lt"/>
                <a:ea typeface="+mn-ea"/>
                <a:cs typeface="+mn-cs"/>
              </a:rPr>
              <a:t>describing how heat can be produced such as through friction or motion, electricity or chemically (burning)</a:t>
            </a:r>
          </a:p>
          <a:p>
            <a:pPr fontAlgn="base">
              <a:buFont typeface="Arial" pitchFamily="34" charset="0"/>
              <a:buChar char="•"/>
            </a:pPr>
            <a:r>
              <a:rPr lang="en-AU" sz="1200" b="0" i="0" kern="1200" dirty="0" smtClean="0">
                <a:solidFill>
                  <a:schemeClr val="tx1"/>
                </a:solidFill>
                <a:latin typeface="+mn-lt"/>
                <a:ea typeface="+mn-ea"/>
                <a:cs typeface="+mn-cs"/>
              </a:rPr>
              <a:t>identifying changes that occur in everyday situations due to heating and cooling</a:t>
            </a:r>
          </a:p>
          <a:p>
            <a:pPr fontAlgn="base">
              <a:buFont typeface="Arial" pitchFamily="34" charset="0"/>
              <a:buChar char="•"/>
            </a:pPr>
            <a:r>
              <a:rPr lang="en-AU" sz="1200" b="0" i="0" kern="1200" dirty="0" smtClean="0">
                <a:solidFill>
                  <a:schemeClr val="tx1"/>
                </a:solidFill>
                <a:latin typeface="+mn-lt"/>
                <a:ea typeface="+mn-ea"/>
                <a:cs typeface="+mn-cs"/>
              </a:rPr>
              <a:t>exploring how heat can be transferred through conduction</a:t>
            </a:r>
          </a:p>
          <a:p>
            <a:pPr fontAlgn="base">
              <a:buFont typeface="Arial" pitchFamily="34" charset="0"/>
              <a:buChar char="•"/>
            </a:pPr>
            <a:r>
              <a:rPr lang="en-AU" sz="1200" b="0" i="0" kern="1200" dirty="0" smtClean="0">
                <a:solidFill>
                  <a:schemeClr val="tx1"/>
                </a:solidFill>
                <a:latin typeface="+mn-lt"/>
                <a:ea typeface="+mn-ea"/>
                <a:cs typeface="+mn-cs"/>
              </a:rPr>
              <a:t>recognising that we can feel heat and measure its effects using a thermometer (ACARA, 2010)</a:t>
            </a:r>
            <a:endParaRPr lang="en-AU" dirty="0" smtClean="0"/>
          </a:p>
          <a:p>
            <a:pPr fontAlgn="base">
              <a:buFont typeface="Arial" pitchFamily="34" charset="0"/>
              <a:buNone/>
            </a:pPr>
            <a:endParaRPr lang="en-AU" u="none" baseline="0" dirty="0" smtClean="0"/>
          </a:p>
          <a:p>
            <a:pPr fontAlgn="base">
              <a:buFont typeface="Arial" pitchFamily="34" charset="0"/>
              <a:buNone/>
            </a:pPr>
            <a:endParaRPr lang="en-AU" u="none" dirty="0" smtClean="0"/>
          </a:p>
          <a:p>
            <a:pPr fontAlgn="base">
              <a:buFont typeface="Arial" pitchFamily="34" charset="0"/>
              <a:buNone/>
            </a:pPr>
            <a:r>
              <a:rPr lang="en-AU" u="sng" dirty="0" smtClean="0"/>
              <a:t>Earth and Space science</a:t>
            </a:r>
            <a:endParaRPr lang="en-AU" u="none" dirty="0" smtClean="0"/>
          </a:p>
          <a:p>
            <a:pPr fontAlgn="base">
              <a:buFont typeface="Arial" pitchFamily="34" charset="0"/>
              <a:buChar char="•"/>
            </a:pPr>
            <a:r>
              <a:rPr lang="en-AU" dirty="0" smtClean="0"/>
              <a:t>recognising the sun as a source of light</a:t>
            </a:r>
          </a:p>
          <a:p>
            <a:pPr fontAlgn="base">
              <a:buFont typeface="Arial" pitchFamily="34" charset="0"/>
              <a:buChar char="•"/>
            </a:pPr>
            <a:r>
              <a:rPr lang="en-AU" dirty="0" smtClean="0"/>
              <a:t>constructing sundials and investigating how they work</a:t>
            </a:r>
          </a:p>
          <a:p>
            <a:pPr fontAlgn="base">
              <a:buFont typeface="Arial" pitchFamily="34" charset="0"/>
              <a:buChar char="•"/>
            </a:pPr>
            <a:r>
              <a:rPr lang="en-AU" dirty="0" smtClean="0"/>
              <a:t>describing timescales for the rotation of the Earth</a:t>
            </a:r>
          </a:p>
          <a:p>
            <a:pPr fontAlgn="base">
              <a:buFont typeface="Arial" pitchFamily="34" charset="0"/>
              <a:buChar char="•"/>
            </a:pPr>
            <a:r>
              <a:rPr lang="en-AU" dirty="0" smtClean="0"/>
              <a:t>modelling the relative sizes and movement of the sun, Earth and moon (ACARA, 2010)</a:t>
            </a:r>
          </a:p>
        </p:txBody>
      </p:sp>
      <p:sp>
        <p:nvSpPr>
          <p:cNvPr id="4" name="Slide Number Placeholder 3"/>
          <p:cNvSpPr>
            <a:spLocks noGrp="1"/>
          </p:cNvSpPr>
          <p:nvPr>
            <p:ph type="sldNum" sz="quarter" idx="10"/>
          </p:nvPr>
        </p:nvSpPr>
        <p:spPr/>
        <p:txBody>
          <a:bodyPr/>
          <a:lstStyle/>
          <a:p>
            <a:fld id="{8503C1BD-BBCE-4B53-BC9B-AC08736335F2}"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 year three, Science as a human endeavour strands</a:t>
            </a:r>
            <a:r>
              <a:rPr lang="en-AU" baseline="0" dirty="0" smtClean="0"/>
              <a:t> are</a:t>
            </a:r>
            <a:r>
              <a:rPr lang="en-AU" sz="1200" b="0" i="0" kern="1200" dirty="0" smtClean="0">
                <a:solidFill>
                  <a:schemeClr val="tx1"/>
                </a:solidFill>
                <a:latin typeface="+mn-lt"/>
                <a:ea typeface="+mn-ea"/>
                <a:cs typeface="+mn-cs"/>
              </a:rPr>
              <a:t> {read from blue boxes on screen}</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solidFill>
                <a:srgbClr val="FDAA03"/>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latin typeface="+mn-lt"/>
                <a:ea typeface="+mn-ea"/>
                <a:cs typeface="+mn-cs"/>
              </a:rPr>
              <a:t>With sub strands:</a:t>
            </a:r>
            <a:endParaRPr lang="en-AU" sz="1200" dirty="0" smtClean="0">
              <a:solidFill>
                <a:srgbClr val="FDAA03"/>
              </a:solidFill>
            </a:endParaRPr>
          </a:p>
          <a:p>
            <a:pPr fontAlgn="base">
              <a:buFont typeface="Arial" pitchFamily="34" charset="0"/>
              <a:buChar char="•"/>
            </a:pPr>
            <a:r>
              <a:rPr lang="en-AU" sz="1200" b="0" i="0" kern="1200" dirty="0" smtClean="0">
                <a:solidFill>
                  <a:schemeClr val="tx1"/>
                </a:solidFill>
                <a:latin typeface="+mn-lt"/>
                <a:ea typeface="+mn-ea"/>
                <a:cs typeface="+mn-cs"/>
              </a:rPr>
              <a:t>making predictions about change and events in our environment</a:t>
            </a:r>
          </a:p>
          <a:p>
            <a:pPr fontAlgn="base">
              <a:buFont typeface="Arial" pitchFamily="34" charset="0"/>
              <a:buChar char="•"/>
            </a:pPr>
            <a:r>
              <a:rPr lang="en-AU" sz="1200" b="0" i="0" kern="1200" dirty="0" smtClean="0">
                <a:solidFill>
                  <a:schemeClr val="tx1"/>
                </a:solidFill>
                <a:latin typeface="+mn-lt"/>
                <a:ea typeface="+mn-ea"/>
                <a:cs typeface="+mn-cs"/>
              </a:rPr>
              <a:t>researching how knowledge of astronomy has been used by some Aboriginal and Torres Strait Islander people</a:t>
            </a:r>
          </a:p>
          <a:p>
            <a:pPr fontAlgn="base">
              <a:buFont typeface="Arial" pitchFamily="34" charset="0"/>
              <a:buChar char="•"/>
            </a:pPr>
            <a:r>
              <a:rPr lang="en-AU" sz="1200" b="0" i="0" kern="1200" dirty="0" smtClean="0">
                <a:solidFill>
                  <a:schemeClr val="tx1"/>
                </a:solidFill>
                <a:latin typeface="+mn-lt"/>
                <a:ea typeface="+mn-ea"/>
                <a:cs typeface="+mn-cs"/>
              </a:rPr>
              <a:t>considering how posing questions helps us plan for the future</a:t>
            </a:r>
          </a:p>
          <a:p>
            <a:pPr fontAlgn="base"/>
            <a:r>
              <a:rPr lang="en-AU" sz="1200" b="0" i="0" kern="1200" dirty="0" smtClean="0">
                <a:solidFill>
                  <a:schemeClr val="tx1"/>
                </a:solidFill>
                <a:latin typeface="+mn-lt"/>
                <a:ea typeface="+mn-ea"/>
                <a:cs typeface="+mn-cs"/>
              </a:rPr>
              <a:t>And </a:t>
            </a:r>
          </a:p>
          <a:p>
            <a:pPr fontAlgn="base">
              <a:buFont typeface="Arial" pitchFamily="34" charset="0"/>
              <a:buChar char="•"/>
            </a:pPr>
            <a:r>
              <a:rPr lang="en-AU" sz="1200" b="0" i="0" kern="1200" dirty="0" smtClean="0">
                <a:solidFill>
                  <a:schemeClr val="tx1"/>
                </a:solidFill>
                <a:latin typeface="+mn-lt"/>
                <a:ea typeface="+mn-ea"/>
                <a:cs typeface="+mn-cs"/>
              </a:rPr>
              <a:t>considering how heating affects materials used in everyday life</a:t>
            </a:r>
          </a:p>
          <a:p>
            <a:pPr fontAlgn="base">
              <a:buFont typeface="Arial" pitchFamily="34" charset="0"/>
              <a:buChar char="•"/>
            </a:pPr>
            <a:r>
              <a:rPr lang="en-AU" sz="1200" b="0" i="0" kern="1200" dirty="0" smtClean="0">
                <a:solidFill>
                  <a:schemeClr val="tx1"/>
                </a:solidFill>
                <a:latin typeface="+mn-lt"/>
                <a:ea typeface="+mn-ea"/>
                <a:cs typeface="+mn-cs"/>
              </a:rPr>
              <a:t>investigating how science helps people such as nurses, doctors, dentists, mechanics and gardeners</a:t>
            </a:r>
          </a:p>
          <a:p>
            <a:pPr fontAlgn="base">
              <a:buFont typeface="Arial" pitchFamily="34" charset="0"/>
              <a:buChar char="•"/>
            </a:pPr>
            <a:r>
              <a:rPr lang="en-AU" sz="1200" b="0" i="0" kern="1200" dirty="0" smtClean="0">
                <a:solidFill>
                  <a:schemeClr val="tx1"/>
                </a:solidFill>
                <a:latin typeface="+mn-lt"/>
                <a:ea typeface="+mn-ea"/>
                <a:cs typeface="+mn-cs"/>
              </a:rPr>
              <a:t>considering how materials including solids and liquids affect the environment in different ways</a:t>
            </a:r>
          </a:p>
          <a:p>
            <a:pPr fontAlgn="base">
              <a:buFont typeface="Arial" pitchFamily="34" charset="0"/>
              <a:buChar char="•"/>
            </a:pPr>
            <a:r>
              <a:rPr lang="en-AU" sz="1200" b="0" i="0" kern="1200" dirty="0" smtClean="0">
                <a:solidFill>
                  <a:schemeClr val="tx1"/>
                </a:solidFill>
                <a:latin typeface="+mn-lt"/>
                <a:ea typeface="+mn-ea"/>
                <a:cs typeface="+mn-cs"/>
              </a:rPr>
              <a:t>deciding what characteristics make a material a pollutant</a:t>
            </a:r>
          </a:p>
          <a:p>
            <a:pPr fontAlgn="base">
              <a:buFont typeface="Arial" pitchFamily="34" charset="0"/>
              <a:buChar char="•"/>
            </a:pPr>
            <a:r>
              <a:rPr lang="en-AU" sz="1200" b="0" i="0" kern="1200" dirty="0" smtClean="0">
                <a:solidFill>
                  <a:schemeClr val="tx1"/>
                </a:solidFill>
                <a:latin typeface="+mn-lt"/>
                <a:ea typeface="+mn-ea"/>
                <a:cs typeface="+mn-cs"/>
              </a:rPr>
              <a:t>researching Aboriginal and Torres Strait Islander people’s knowledge of the local natural environment, such as the characteristics of plants and animals</a:t>
            </a:r>
          </a:p>
          <a:p>
            <a:pPr fontAlgn="base">
              <a:buFont typeface="Arial" pitchFamily="34" charset="0"/>
              <a:buNone/>
            </a:pPr>
            <a:endParaRPr lang="en-AU" sz="1200" b="0" i="0" kern="1200" dirty="0" smtClean="0">
              <a:solidFill>
                <a:schemeClr val="tx1"/>
              </a:solidFill>
              <a:latin typeface="+mn-lt"/>
              <a:ea typeface="+mn-ea"/>
              <a:cs typeface="+mn-cs"/>
            </a:endParaRPr>
          </a:p>
          <a:p>
            <a:pPr fontAlgn="base">
              <a:buFont typeface="Arial" pitchFamily="34" charset="0"/>
              <a:buNone/>
            </a:pPr>
            <a:r>
              <a:rPr lang="en-AU" sz="1200" b="0" i="0" kern="1200" dirty="0" smtClean="0">
                <a:solidFill>
                  <a:schemeClr val="tx1"/>
                </a:solidFill>
                <a:latin typeface="+mn-lt"/>
                <a:ea typeface="+mn-ea"/>
                <a:cs typeface="+mn-cs"/>
              </a:rPr>
              <a:t>While working</a:t>
            </a:r>
            <a:r>
              <a:rPr lang="en-AU" sz="1200" b="0" i="0" kern="1200" baseline="0" dirty="0" smtClean="0">
                <a:solidFill>
                  <a:schemeClr val="tx1"/>
                </a:solidFill>
                <a:latin typeface="+mn-lt"/>
                <a:ea typeface="+mn-ea"/>
                <a:cs typeface="+mn-cs"/>
              </a:rPr>
              <a:t> through the strands of science curriculum, students will develop scientific inquiry skills {read list from screen}</a:t>
            </a:r>
            <a:endParaRPr lang="en-AU" sz="1200" b="0" i="0" kern="1200" dirty="0" smtClean="0">
              <a:solidFill>
                <a:schemeClr val="tx1"/>
              </a:solidFill>
              <a:latin typeface="+mn-lt"/>
              <a:ea typeface="+mn-ea"/>
              <a:cs typeface="+mn-cs"/>
            </a:endParaRPr>
          </a:p>
          <a:p>
            <a:pPr fontAlgn="base">
              <a:buFont typeface="Arial" pitchFamily="34" charset="0"/>
              <a:buChar char="•"/>
            </a:pPr>
            <a:endParaRPr lang="en-A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latin typeface="+mn-lt"/>
                <a:ea typeface="+mn-ea"/>
                <a:cs typeface="+mn-cs"/>
              </a:rPr>
              <a:t>So far, we have covered the science curriculum, and you may be wondering “</a:t>
            </a:r>
            <a:r>
              <a:rPr lang="en-AU" sz="1200" b="0" i="1" kern="1200" dirty="0" smtClean="0">
                <a:solidFill>
                  <a:schemeClr val="tx1"/>
                </a:solidFill>
                <a:latin typeface="+mn-lt"/>
                <a:ea typeface="+mn-ea"/>
                <a:cs typeface="+mn-cs"/>
              </a:rPr>
              <a:t>why is this stuff important?</a:t>
            </a:r>
            <a:r>
              <a:rPr lang="en-AU" sz="1200" b="0" i="0" kern="1200" dirty="0" smtClean="0">
                <a:solidFill>
                  <a:schemeClr val="tx1"/>
                </a:solidFill>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To</a:t>
            </a:r>
            <a:r>
              <a:rPr lang="en-AU" baseline="0" dirty="0" smtClean="0"/>
              <a:t> put it simply, science is important for many reasons, not just for people working in science based careers, but to everyone! </a:t>
            </a:r>
          </a:p>
          <a:p>
            <a:endParaRPr lang="en-AU" baseline="0" dirty="0" smtClean="0"/>
          </a:p>
          <a:p>
            <a:r>
              <a:rPr lang="en-AU" dirty="0" smtClean="0"/>
              <a:t>The first and foremost reason to learn science </a:t>
            </a:r>
            <a:r>
              <a:rPr lang="en-AU" baseline="0" dirty="0" smtClean="0"/>
              <a:t>is to be scientifically literate. </a:t>
            </a:r>
          </a:p>
          <a:p>
            <a:endParaRPr lang="en-AU" baseline="0" dirty="0" smtClean="0"/>
          </a:p>
          <a:p>
            <a:r>
              <a:rPr lang="en-AU" baseline="0" dirty="0" smtClean="0"/>
              <a:t>It is important to have a</a:t>
            </a:r>
            <a:r>
              <a:rPr lang="en-AU" sz="1200" b="0" i="0" kern="1200" dirty="0" smtClean="0">
                <a:solidFill>
                  <a:schemeClr val="tx1"/>
                </a:solidFill>
                <a:latin typeface="+mn-lt"/>
                <a:ea typeface="+mn-ea"/>
                <a:cs typeface="+mn-cs"/>
              </a:rPr>
              <a:t>n understanding of scientific concepts, and be able to apply them in</a:t>
            </a:r>
            <a:r>
              <a:rPr lang="en-AU" sz="1200" b="0" i="0" kern="1200" baseline="0" dirty="0" smtClean="0">
                <a:solidFill>
                  <a:schemeClr val="tx1"/>
                </a:solidFill>
                <a:latin typeface="+mn-lt"/>
                <a:ea typeface="+mn-ea"/>
                <a:cs typeface="+mn-cs"/>
              </a:rPr>
              <a:t> different situations. </a:t>
            </a:r>
            <a:r>
              <a:rPr lang="en-AU" sz="1200" b="0" i="0" kern="1200" dirty="0" smtClean="0">
                <a:solidFill>
                  <a:schemeClr val="tx1"/>
                </a:solidFill>
                <a:latin typeface="+mn-lt"/>
                <a:ea typeface="+mn-ea"/>
                <a:cs typeface="+mn-cs"/>
              </a:rPr>
              <a:t>An understanding of the</a:t>
            </a:r>
            <a:r>
              <a:rPr lang="en-AU" sz="1200" b="0" i="0" kern="1200" baseline="0" dirty="0" smtClean="0">
                <a:solidFill>
                  <a:schemeClr val="tx1"/>
                </a:solidFill>
                <a:latin typeface="+mn-lt"/>
                <a:ea typeface="+mn-ea"/>
                <a:cs typeface="+mn-cs"/>
              </a:rPr>
              <a:t> purposes and ways evidence is collected by the scientific community allows us to decide if evidence is believable (EDC2260, 2011). </a:t>
            </a:r>
            <a:endParaRPr lang="en-AU" sz="1200" b="0" i="0" kern="1200" dirty="0" smtClean="0">
              <a:solidFill>
                <a:schemeClr val="tx1"/>
              </a:solidFill>
              <a:latin typeface="+mn-lt"/>
              <a:ea typeface="+mn-ea"/>
              <a:cs typeface="+mn-cs"/>
            </a:endParaRPr>
          </a:p>
          <a:p>
            <a:endParaRPr lang="en-AU" baseline="0" dirty="0" smtClean="0"/>
          </a:p>
          <a:p>
            <a:r>
              <a:rPr lang="en-AU" baseline="0" dirty="0" smtClean="0"/>
              <a:t>Which means we can make informed decisions.</a:t>
            </a:r>
          </a:p>
          <a:p>
            <a:endParaRPr lang="en-AU" baseline="0" dirty="0" smtClean="0"/>
          </a:p>
          <a:p>
            <a:r>
              <a:rPr lang="en-AU" baseline="0" dirty="0" smtClean="0"/>
              <a:t>When we:</a:t>
            </a:r>
          </a:p>
          <a:p>
            <a:pPr>
              <a:buFont typeface="Arial" pitchFamily="34" charset="0"/>
              <a:buChar char="•"/>
            </a:pPr>
            <a:r>
              <a:rPr lang="en-AU" baseline="0" dirty="0" smtClean="0"/>
              <a:t> decide which foods to buy from the supermarket, </a:t>
            </a:r>
          </a:p>
          <a:p>
            <a:pPr>
              <a:buFont typeface="Arial" pitchFamily="34" charset="0"/>
              <a:buChar char="•"/>
            </a:pPr>
            <a:r>
              <a:rPr lang="en-AU" baseline="0" dirty="0" smtClean="0"/>
              <a:t> which car to drive </a:t>
            </a:r>
          </a:p>
          <a:p>
            <a:pPr>
              <a:buFont typeface="Arial" pitchFamily="34" charset="0"/>
              <a:buChar char="•"/>
            </a:pPr>
            <a:r>
              <a:rPr lang="en-AU" baseline="0" dirty="0" smtClean="0"/>
              <a:t> make medical decision for ourselves or loved ones</a:t>
            </a:r>
          </a:p>
          <a:p>
            <a:pPr>
              <a:buFont typeface="Arial" pitchFamily="34" charset="0"/>
              <a:buChar char="•"/>
            </a:pPr>
            <a:endParaRPr lang="en-AU" baseline="0" dirty="0" smtClean="0"/>
          </a:p>
          <a:p>
            <a:pPr>
              <a:buFont typeface="Arial" pitchFamily="34" charset="0"/>
              <a:buNone/>
            </a:pPr>
            <a:r>
              <a:rPr lang="en-AU" baseline="0" dirty="0" smtClean="0"/>
              <a:t>we are relying on our scientific knowledge. </a:t>
            </a:r>
          </a:p>
          <a:p>
            <a:endParaRPr lang="en-AU" baseline="0" dirty="0" smtClean="0"/>
          </a:p>
          <a:p>
            <a:r>
              <a:rPr lang="en-AU" dirty="0" smtClean="0"/>
              <a:t>A quote by </a:t>
            </a:r>
            <a:r>
              <a:rPr lang="en-AU" dirty="0" err="1" smtClean="0"/>
              <a:t>Haigh</a:t>
            </a:r>
            <a:r>
              <a:rPr lang="en-AU" dirty="0" smtClean="0"/>
              <a:t>, “That a large number of people accept without question, any old codswallop that someone cares to tell them is one of the greatest social problems of our time.” (</a:t>
            </a:r>
            <a:r>
              <a:rPr lang="en-AU" dirty="0" err="1" smtClean="0"/>
              <a:t>Haigh</a:t>
            </a:r>
            <a:r>
              <a:rPr lang="en-AU" dirty="0" smtClean="0"/>
              <a:t>, in </a:t>
            </a:r>
            <a:r>
              <a:rPr lang="en-AU" dirty="0" err="1" smtClean="0"/>
              <a:t>Qualter</a:t>
            </a:r>
            <a:r>
              <a:rPr lang="en-AU" dirty="0" smtClean="0"/>
              <a:t> et 01. 1990, p. 11).</a:t>
            </a:r>
          </a:p>
          <a:p>
            <a:endParaRPr lang="en-AU" baseline="0" dirty="0" smtClean="0"/>
          </a:p>
          <a:p>
            <a:r>
              <a:rPr lang="en-AU" dirty="0" smtClean="0"/>
              <a:t>Science crosses</a:t>
            </a:r>
            <a:r>
              <a:rPr lang="en-AU" baseline="0" dirty="0" smtClean="0"/>
              <a:t> over into other academic areas, two in particular are literacy and numeracy. When students are engaged in thinking and working scientifically, they use and develop a whole range of range of literacy skills </a:t>
            </a:r>
            <a:r>
              <a:rPr lang="en-AU" i="0" baseline="0" dirty="0" smtClean="0"/>
              <a:t>(</a:t>
            </a:r>
            <a:r>
              <a:rPr lang="en-AU" i="0" baseline="0" dirty="0" err="1" smtClean="0"/>
              <a:t>Skamp</a:t>
            </a:r>
            <a:r>
              <a:rPr lang="en-AU" i="0" baseline="0" dirty="0" smtClean="0"/>
              <a:t>, 2007). </a:t>
            </a:r>
          </a:p>
          <a:p>
            <a:endParaRPr lang="en-AU" i="0" baseline="0" dirty="0" smtClean="0"/>
          </a:p>
          <a:p>
            <a:r>
              <a:rPr lang="en-AU" i="0" baseline="0" dirty="0" smtClean="0"/>
              <a:t>{give example} i</a:t>
            </a:r>
            <a:r>
              <a:rPr lang="en-AU" baseline="0" dirty="0" smtClean="0"/>
              <a:t>magine a child who avoids reading or math, when given a task to create for example a robot, is suddenly much more interested, even though the activity involves reading instructions and working out how many parts are needed!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latin typeface="+mn-lt"/>
                <a:ea typeface="+mn-ea"/>
                <a:cs typeface="+mn-cs"/>
              </a:rPr>
              <a:t>We can understand and explain the world through science</a:t>
            </a:r>
            <a:r>
              <a:rPr lang="en-AU" sz="1200" b="0" i="0" kern="1200" baseline="0" dirty="0" smtClean="0">
                <a:solidFill>
                  <a:schemeClr val="tx1"/>
                </a:solidFill>
                <a:latin typeface="+mn-lt"/>
                <a:ea typeface="+mn-ea"/>
                <a:cs typeface="+mn-cs"/>
              </a:rPr>
              <a:t> and our knowledge can change as new scientific discoveries are made.</a:t>
            </a:r>
            <a:r>
              <a:rPr lang="en-AU" baseline="0" dirty="0" smtClean="0"/>
              <a:t> </a:t>
            </a:r>
            <a:endParaRPr lang="en-AU" dirty="0" smtClean="0"/>
          </a:p>
        </p:txBody>
      </p:sp>
      <p:sp>
        <p:nvSpPr>
          <p:cNvPr id="4" name="Slide Number Placeholder 3"/>
          <p:cNvSpPr>
            <a:spLocks noGrp="1"/>
          </p:cNvSpPr>
          <p:nvPr>
            <p:ph type="sldNum" sz="quarter" idx="10"/>
          </p:nvPr>
        </p:nvSpPr>
        <p:spPr/>
        <p:txBody>
          <a:bodyPr/>
          <a:lstStyle/>
          <a:p>
            <a:fld id="{8503C1BD-BBCE-4B53-BC9B-AC08736335F2}"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Scientific literacy is the goal of science education in many countries, including the USA,  the UK</a:t>
            </a:r>
            <a:r>
              <a:rPr lang="en-AU" sz="1200" baseline="0" dirty="0" smtClean="0"/>
              <a:t> and Australia (Scamp, 2011).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Being scientifically literate has five components {read from screen}. Basic scientific concepts and understandings help us to make sense of our world, something that is equally relevant for people of all ages and walks of life (</a:t>
            </a:r>
            <a:r>
              <a:rPr lang="en-AU" sz="1200" baseline="0" dirty="0" err="1" smtClean="0"/>
              <a:t>Skamp</a:t>
            </a:r>
            <a:r>
              <a:rPr lang="en-AU" sz="1200" baseline="0" dirty="0" smtClean="0"/>
              <a:t>, 2010).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smtClean="0">
                <a:solidFill>
                  <a:schemeClr val="tx1"/>
                </a:solidFill>
                <a:latin typeface="+mn-lt"/>
                <a:ea typeface="+mn-ea"/>
                <a:cs typeface="+mn-cs"/>
              </a:rPr>
              <a:t>We need our students- the future doctors, policemen, shopkeepers, mums and dads, chemists and tradespeople to be able to think critically- probably the most useful and important skill we can give them- so they can sort through the huge amount of information they will work through over the course of their lives and come to reasonable conclusions (Campbell, 2008). </a:t>
            </a:r>
            <a:endParaRPr lang="en-AU" dirty="0"/>
          </a:p>
        </p:txBody>
      </p:sp>
      <p:sp>
        <p:nvSpPr>
          <p:cNvPr id="4" name="Slide Number Placeholder 3"/>
          <p:cNvSpPr>
            <a:spLocks noGrp="1"/>
          </p:cNvSpPr>
          <p:nvPr>
            <p:ph type="sldNum" sz="quarter" idx="10"/>
          </p:nvPr>
        </p:nvSpPr>
        <p:spPr/>
        <p:txBody>
          <a:bodyPr/>
          <a:lstStyle/>
          <a:p>
            <a:fld id="{8503C1BD-BBCE-4B53-BC9B-AC08736335F2}"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b="0" i="0" kern="1200" dirty="0" smtClean="0">
                <a:solidFill>
                  <a:schemeClr val="tx1"/>
                </a:solidFill>
                <a:latin typeface="+mn-lt"/>
                <a:ea typeface="+mn-ea"/>
                <a:cs typeface="+mn-cs"/>
              </a:rPr>
              <a:t>What does</a:t>
            </a:r>
            <a:r>
              <a:rPr lang="en-AU" sz="1200" b="0" i="0" kern="1200" baseline="0" dirty="0" smtClean="0">
                <a:solidFill>
                  <a:schemeClr val="tx1"/>
                </a:solidFill>
                <a:latin typeface="+mn-lt"/>
                <a:ea typeface="+mn-ea"/>
                <a:cs typeface="+mn-cs"/>
              </a:rPr>
              <a:t> ‘science as a human endeavour’ mean?</a:t>
            </a:r>
          </a:p>
          <a:p>
            <a:endParaRPr lang="en-AU" sz="1200" b="0" i="0" kern="1200" baseline="0" dirty="0" smtClean="0">
              <a:solidFill>
                <a:schemeClr val="tx1"/>
              </a:solidFill>
              <a:latin typeface="+mn-lt"/>
              <a:ea typeface="+mn-ea"/>
              <a:cs typeface="+mn-cs"/>
            </a:endParaRPr>
          </a:p>
          <a:p>
            <a:r>
              <a:rPr lang="en-AU" sz="1200" b="0" i="0" kern="1200" baseline="0" dirty="0" smtClean="0">
                <a:solidFill>
                  <a:schemeClr val="tx1"/>
                </a:solidFill>
                <a:latin typeface="+mn-lt"/>
                <a:ea typeface="+mn-ea"/>
                <a:cs typeface="+mn-cs"/>
              </a:rPr>
              <a:t>It is </a:t>
            </a:r>
            <a:r>
              <a:rPr lang="en-AU" sz="1200" b="0" i="1" u="none" kern="1200" baseline="0" dirty="0" smtClean="0">
                <a:solidFill>
                  <a:schemeClr val="tx1"/>
                </a:solidFill>
                <a:latin typeface="+mn-lt"/>
                <a:ea typeface="+mn-ea"/>
                <a:cs typeface="+mn-cs"/>
              </a:rPr>
              <a:t>people</a:t>
            </a:r>
            <a:r>
              <a:rPr lang="en-AU" sz="1200" b="0" i="0" kern="1200" baseline="0" dirty="0" smtClean="0">
                <a:solidFill>
                  <a:schemeClr val="tx1"/>
                </a:solidFill>
                <a:latin typeface="+mn-lt"/>
                <a:ea typeface="+mn-ea"/>
                <a:cs typeface="+mn-cs"/>
              </a:rPr>
              <a:t> who come up with ideas, develop process and ways of working- </a:t>
            </a:r>
            <a:r>
              <a:rPr lang="en-AU" sz="1200" b="0" i="1" u="none" kern="1200" baseline="0" dirty="0" smtClean="0">
                <a:solidFill>
                  <a:schemeClr val="tx1"/>
                </a:solidFill>
                <a:latin typeface="+mn-lt"/>
                <a:ea typeface="+mn-ea"/>
                <a:cs typeface="+mn-cs"/>
              </a:rPr>
              <a:t>people</a:t>
            </a:r>
            <a:r>
              <a:rPr lang="en-AU" sz="1200" b="0" i="0" kern="1200" baseline="0" dirty="0" smtClean="0">
                <a:solidFill>
                  <a:schemeClr val="tx1"/>
                </a:solidFill>
                <a:latin typeface="+mn-lt"/>
                <a:ea typeface="+mn-ea"/>
                <a:cs typeface="+mn-cs"/>
              </a:rPr>
              <a:t> develop scientific understanding. As new discoveries are made, and new ideas are had, science </a:t>
            </a:r>
            <a:r>
              <a:rPr lang="en-AU" sz="1200" b="0" i="0" u="sng" kern="1200" baseline="0" dirty="0" smtClean="0">
                <a:solidFill>
                  <a:schemeClr val="tx1"/>
                </a:solidFill>
                <a:latin typeface="+mn-lt"/>
                <a:ea typeface="+mn-ea"/>
                <a:cs typeface="+mn-cs"/>
              </a:rPr>
              <a:t>changes</a:t>
            </a:r>
            <a:r>
              <a:rPr lang="en-AU" sz="1200" b="0" i="0" kern="1200" baseline="0" dirty="0" smtClean="0">
                <a:solidFill>
                  <a:schemeClr val="tx1"/>
                </a:solidFill>
                <a:latin typeface="+mn-lt"/>
                <a:ea typeface="+mn-ea"/>
                <a:cs typeface="+mn-cs"/>
              </a:rPr>
              <a:t>. </a:t>
            </a:r>
          </a:p>
          <a:p>
            <a:r>
              <a:rPr lang="en-AU" sz="1200" b="0" i="0" kern="1200" baseline="0" dirty="0" smtClean="0">
                <a:solidFill>
                  <a:schemeClr val="tx1"/>
                </a:solidFill>
                <a:latin typeface="+mn-lt"/>
                <a:ea typeface="+mn-ea"/>
                <a:cs typeface="+mn-cs"/>
              </a:rPr>
              <a:t>In class this year, we will consider:</a:t>
            </a:r>
          </a:p>
          <a:p>
            <a:pPr>
              <a:buFont typeface="Arial" pitchFamily="34" charset="0"/>
              <a:buChar char="•"/>
            </a:pPr>
            <a:r>
              <a:rPr lang="en-AU" sz="1200" b="0" i="0" kern="1200" dirty="0" smtClean="0">
                <a:solidFill>
                  <a:schemeClr val="tx1"/>
                </a:solidFill>
                <a:latin typeface="+mn-lt"/>
                <a:ea typeface="+mn-ea"/>
                <a:cs typeface="+mn-cs"/>
              </a:rPr>
              <a:t>Science involves making predictions and describing patterns and relationships</a:t>
            </a:r>
            <a:endParaRPr lang="en-AU" sz="1200" b="0" i="0" kern="1200" baseline="0" dirty="0" smtClean="0">
              <a:solidFill>
                <a:schemeClr val="tx1"/>
              </a:solidFill>
              <a:latin typeface="+mn-lt"/>
              <a:ea typeface="+mn-ea"/>
              <a:cs typeface="+mn-cs"/>
            </a:endParaRPr>
          </a:p>
          <a:p>
            <a:pPr fontAlgn="base">
              <a:buFont typeface="Arial" pitchFamily="34" charset="0"/>
              <a:buChar char="•"/>
            </a:pPr>
            <a:r>
              <a:rPr lang="en-AU" sz="1200" b="0" i="0" kern="1200" dirty="0" smtClean="0">
                <a:solidFill>
                  <a:schemeClr val="tx1"/>
                </a:solidFill>
                <a:latin typeface="+mn-lt"/>
                <a:ea typeface="+mn-ea"/>
                <a:cs typeface="+mn-cs"/>
              </a:rPr>
              <a:t>Science knowledge helps people to understand the effect of their actions (ACARA, 2009)</a:t>
            </a:r>
          </a:p>
          <a:p>
            <a:endParaRPr lang="en-AU" sz="1200" b="0" i="0" kern="1200" baseline="0" dirty="0" smtClean="0">
              <a:solidFill>
                <a:schemeClr val="tx1"/>
              </a:solidFill>
              <a:latin typeface="+mn-lt"/>
              <a:ea typeface="+mn-ea"/>
              <a:cs typeface="+mn-cs"/>
            </a:endParaRPr>
          </a:p>
          <a:p>
            <a:r>
              <a:rPr lang="en-AU" sz="1200" b="0" i="0" kern="1200" baseline="0" dirty="0" smtClean="0">
                <a:solidFill>
                  <a:schemeClr val="tx1"/>
                </a:solidFill>
                <a:latin typeface="+mn-lt"/>
                <a:ea typeface="+mn-ea"/>
                <a:cs typeface="+mn-cs"/>
              </a:rPr>
              <a:t>In science class, students are going to learn what science </a:t>
            </a:r>
            <a:r>
              <a:rPr lang="en-AU" sz="1200" b="0" i="1" kern="1200" baseline="0" dirty="0" smtClean="0">
                <a:solidFill>
                  <a:schemeClr val="tx1"/>
                </a:solidFill>
                <a:latin typeface="+mn-lt"/>
                <a:ea typeface="+mn-ea"/>
                <a:cs typeface="+mn-cs"/>
              </a:rPr>
              <a:t>is</a:t>
            </a:r>
            <a:r>
              <a:rPr lang="en-AU" sz="1200" b="0" i="0" kern="1200" baseline="0" dirty="0" smtClean="0">
                <a:solidFill>
                  <a:schemeClr val="tx1"/>
                </a:solidFill>
                <a:latin typeface="+mn-lt"/>
                <a:ea typeface="+mn-ea"/>
                <a:cs typeface="+mn-cs"/>
              </a:rPr>
              <a:t>, how science is </a:t>
            </a:r>
            <a:r>
              <a:rPr lang="en-AU" sz="1200" b="0" i="1" kern="1200" baseline="0" dirty="0" smtClean="0">
                <a:solidFill>
                  <a:schemeClr val="tx1"/>
                </a:solidFill>
                <a:latin typeface="+mn-lt"/>
                <a:ea typeface="+mn-ea"/>
                <a:cs typeface="+mn-cs"/>
              </a:rPr>
              <a:t>done</a:t>
            </a:r>
            <a:r>
              <a:rPr lang="en-AU" sz="1200" b="0" i="0" kern="1200" baseline="0" dirty="0" smtClean="0">
                <a:solidFill>
                  <a:schemeClr val="tx1"/>
                </a:solidFill>
                <a:latin typeface="+mn-lt"/>
                <a:ea typeface="+mn-ea"/>
                <a:cs typeface="+mn-cs"/>
              </a:rPr>
              <a:t>, so they understand that people who do science are </a:t>
            </a:r>
            <a:r>
              <a:rPr lang="en-AU" sz="1200" b="0" i="0" u="sng" kern="1200" baseline="0" dirty="0" smtClean="0">
                <a:solidFill>
                  <a:schemeClr val="tx1"/>
                </a:solidFill>
                <a:latin typeface="+mn-lt"/>
                <a:ea typeface="+mn-ea"/>
                <a:cs typeface="+mn-cs"/>
              </a:rPr>
              <a:t>regular</a:t>
            </a:r>
            <a:r>
              <a:rPr lang="en-AU" sz="1200" b="0" i="0" kern="1200" baseline="0" dirty="0" smtClean="0">
                <a:solidFill>
                  <a:schemeClr val="tx1"/>
                </a:solidFill>
                <a:latin typeface="+mn-lt"/>
                <a:ea typeface="+mn-ea"/>
                <a:cs typeface="+mn-cs"/>
              </a:rPr>
              <a:t> people. The last point can be difficult for children, studies (</a:t>
            </a:r>
            <a:r>
              <a:rPr lang="en-AU" sz="1200" b="0" i="0" kern="1200" baseline="0" dirty="0" err="1" smtClean="0">
                <a:solidFill>
                  <a:schemeClr val="tx1"/>
                </a:solidFill>
                <a:latin typeface="+mn-lt"/>
                <a:ea typeface="+mn-ea"/>
                <a:cs typeface="+mn-cs"/>
              </a:rPr>
              <a:t>Buldu</a:t>
            </a:r>
            <a:r>
              <a:rPr lang="en-AU" sz="1200" b="0" i="0" kern="1200" baseline="0" dirty="0" smtClean="0">
                <a:solidFill>
                  <a:schemeClr val="tx1"/>
                </a:solidFill>
                <a:latin typeface="+mn-lt"/>
                <a:ea typeface="+mn-ea"/>
                <a:cs typeface="+mn-cs"/>
              </a:rPr>
              <a:t>, 2007) show kids think scientists: </a:t>
            </a:r>
          </a:p>
          <a:p>
            <a:endParaRPr lang="en-AU" sz="1200" b="0" i="0" kern="1200" baseline="0" dirty="0" smtClean="0">
              <a:solidFill>
                <a:schemeClr val="tx1"/>
              </a:solidFill>
              <a:latin typeface="+mn-lt"/>
              <a:ea typeface="+mn-ea"/>
              <a:cs typeface="+mn-cs"/>
            </a:endParaRPr>
          </a:p>
          <a:p>
            <a:pPr>
              <a:buFont typeface="Arial" pitchFamily="34" charset="0"/>
              <a:buChar char="•"/>
            </a:pPr>
            <a:r>
              <a:rPr lang="en-AU" sz="1200" b="0" i="0" kern="1200" dirty="0" smtClean="0">
                <a:solidFill>
                  <a:schemeClr val="tx1"/>
                </a:solidFill>
                <a:latin typeface="+mn-lt"/>
                <a:ea typeface="+mn-ea"/>
                <a:cs typeface="+mn-cs"/>
              </a:rPr>
              <a:t> are men with glasses</a:t>
            </a:r>
          </a:p>
          <a:p>
            <a:pPr>
              <a:buFont typeface="Arial" pitchFamily="34" charset="0"/>
              <a:buChar char="•"/>
            </a:pPr>
            <a:r>
              <a:rPr lang="en-AU" sz="1200" b="0" i="0" kern="1200" dirty="0" smtClean="0">
                <a:solidFill>
                  <a:schemeClr val="tx1"/>
                </a:solidFill>
                <a:latin typeface="+mn-lt"/>
                <a:ea typeface="+mn-ea"/>
                <a:cs typeface="+mn-cs"/>
              </a:rPr>
              <a:t> have beards and strange hair</a:t>
            </a:r>
          </a:p>
          <a:p>
            <a:pPr>
              <a:buFont typeface="Arial" pitchFamily="34" charset="0"/>
              <a:buChar char="•"/>
            </a:pPr>
            <a:r>
              <a:rPr lang="en-AU" sz="1200" b="0" i="0" kern="1200" dirty="0" smtClean="0">
                <a:solidFill>
                  <a:schemeClr val="tx1"/>
                </a:solidFill>
                <a:latin typeface="+mn-lt"/>
                <a:ea typeface="+mn-ea"/>
                <a:cs typeface="+mn-cs"/>
              </a:rPr>
              <a:t> wear white lab coats</a:t>
            </a:r>
            <a:endParaRPr lang="en-AU" sz="1200" b="0" i="0" kern="1200" baseline="0" dirty="0" smtClean="0">
              <a:solidFill>
                <a:schemeClr val="tx1"/>
              </a:solidFill>
              <a:latin typeface="+mn-lt"/>
              <a:ea typeface="+mn-ea"/>
              <a:cs typeface="+mn-cs"/>
            </a:endParaRPr>
          </a:p>
          <a:p>
            <a:pPr>
              <a:buFont typeface="Arial" pitchFamily="34" charset="0"/>
              <a:buChar char="•"/>
            </a:pPr>
            <a:endParaRPr lang="en-AU" sz="1200" b="0" i="0" kern="1200" baseline="0" dirty="0" smtClean="0">
              <a:solidFill>
                <a:schemeClr val="tx1"/>
              </a:solidFill>
              <a:latin typeface="+mn-lt"/>
              <a:ea typeface="+mn-ea"/>
              <a:cs typeface="+mn-cs"/>
            </a:endParaRPr>
          </a:p>
          <a:p>
            <a:pPr>
              <a:buFont typeface="Arial" pitchFamily="34" charset="0"/>
              <a:buNone/>
            </a:pPr>
            <a:r>
              <a:rPr lang="en-AU" sz="1200" b="0" i="0" kern="1200" dirty="0" smtClean="0">
                <a:solidFill>
                  <a:schemeClr val="tx1"/>
                </a:solidFill>
                <a:latin typeface="+mn-lt"/>
                <a:ea typeface="+mn-ea"/>
                <a:cs typeface="+mn-cs"/>
              </a:rPr>
              <a:t>This can present</a:t>
            </a:r>
            <a:r>
              <a:rPr lang="en-AU" sz="1200" b="0" i="0" kern="1200" baseline="0" dirty="0" smtClean="0">
                <a:solidFill>
                  <a:schemeClr val="tx1"/>
                </a:solidFill>
                <a:latin typeface="+mn-lt"/>
                <a:ea typeface="+mn-ea"/>
                <a:cs typeface="+mn-cs"/>
              </a:rPr>
              <a:t> a problem - if they cannot imagine themselves as scientists, they may not pursue science in school or work, even if it is an area that interests them.</a:t>
            </a:r>
          </a:p>
          <a:p>
            <a:pPr>
              <a:buFont typeface="Arial" pitchFamily="34" charset="0"/>
              <a:buNone/>
            </a:pPr>
            <a:r>
              <a:rPr lang="en-AU" sz="1200" b="0" i="0" kern="1200" baseline="0" dirty="0" smtClean="0">
                <a:solidFill>
                  <a:schemeClr val="tx1"/>
                </a:solidFill>
                <a:latin typeface="+mn-lt"/>
                <a:ea typeface="+mn-ea"/>
                <a:cs typeface="+mn-cs"/>
              </a:rPr>
              <a:t>If people don't do science, then science </a:t>
            </a:r>
            <a:r>
              <a:rPr lang="en-AU" sz="1200" b="0" i="0" u="sng" kern="1200" baseline="0" dirty="0" smtClean="0">
                <a:solidFill>
                  <a:schemeClr val="tx1"/>
                </a:solidFill>
                <a:latin typeface="+mn-lt"/>
                <a:ea typeface="+mn-ea"/>
                <a:cs typeface="+mn-cs"/>
              </a:rPr>
              <a:t>doesn't get done </a:t>
            </a:r>
            <a:r>
              <a:rPr lang="en-AU" sz="1200" b="0" i="0" kern="1200" baseline="0" dirty="0" smtClean="0">
                <a:solidFill>
                  <a:schemeClr val="tx1"/>
                </a:solidFill>
                <a:latin typeface="+mn-lt"/>
                <a:ea typeface="+mn-ea"/>
                <a:cs typeface="+mn-cs"/>
              </a:rPr>
              <a:t>(Lawrence, 1980)</a:t>
            </a:r>
          </a:p>
          <a:p>
            <a:endParaRPr lang="en-AU" sz="1200" b="0" i="0" kern="1200" baseline="0" dirty="0" smtClean="0">
              <a:solidFill>
                <a:schemeClr val="tx1"/>
              </a:solidFill>
              <a:latin typeface="+mn-lt"/>
              <a:ea typeface="+mn-ea"/>
              <a:cs typeface="+mn-cs"/>
            </a:endParaRPr>
          </a:p>
          <a:p>
            <a:r>
              <a:rPr lang="en-AU" sz="1200" b="0" i="0" kern="1200" baseline="0" dirty="0" smtClean="0">
                <a:solidFill>
                  <a:schemeClr val="tx1"/>
                </a:solidFill>
                <a:latin typeface="+mn-lt"/>
                <a:ea typeface="+mn-ea"/>
                <a:cs typeface="+mn-cs"/>
              </a:rPr>
              <a:t>I aim for all of my students to be scientifically literate, to see that science is something important and worthwhile, and something that </a:t>
            </a:r>
            <a:r>
              <a:rPr lang="en-AU" sz="1200" b="0" i="0" u="sng" kern="1200" baseline="0" dirty="0" smtClean="0">
                <a:solidFill>
                  <a:schemeClr val="tx1"/>
                </a:solidFill>
                <a:latin typeface="+mn-lt"/>
                <a:ea typeface="+mn-ea"/>
                <a:cs typeface="+mn-cs"/>
              </a:rPr>
              <a:t>they</a:t>
            </a:r>
            <a:r>
              <a:rPr lang="en-AU" sz="1200" b="0" i="0" kern="1200" baseline="0" dirty="0" smtClean="0">
                <a:solidFill>
                  <a:schemeClr val="tx1"/>
                </a:solidFill>
                <a:latin typeface="+mn-lt"/>
                <a:ea typeface="+mn-ea"/>
                <a:cs typeface="+mn-cs"/>
              </a:rPr>
              <a:t> can do. </a:t>
            </a:r>
          </a:p>
        </p:txBody>
      </p:sp>
      <p:sp>
        <p:nvSpPr>
          <p:cNvPr id="4" name="Slide Number Placeholder 3"/>
          <p:cNvSpPr>
            <a:spLocks noGrp="1"/>
          </p:cNvSpPr>
          <p:nvPr>
            <p:ph type="sldNum" sz="quarter" idx="10"/>
          </p:nvPr>
        </p:nvSpPr>
        <p:spPr/>
        <p:txBody>
          <a:bodyPr/>
          <a:lstStyle/>
          <a:p>
            <a:fld id="{8503C1BD-BBCE-4B53-BC9B-AC08736335F2}"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AU" sz="1200" b="0" i="0" kern="1200" dirty="0" smtClean="0">
                <a:solidFill>
                  <a:schemeClr val="tx1"/>
                </a:solidFill>
                <a:latin typeface="+mn-lt"/>
                <a:ea typeface="+mn-ea"/>
                <a:cs typeface="+mn-cs"/>
              </a:rPr>
              <a:t>Using a scientific method means we can obtain reliable knowledge with a high degree of accuracy.</a:t>
            </a:r>
            <a:r>
              <a:rPr lang="en-AU" sz="1200" b="0" i="0" kern="1200" baseline="0" dirty="0" smtClean="0">
                <a:solidFill>
                  <a:schemeClr val="tx1"/>
                </a:solidFill>
                <a:latin typeface="+mn-lt"/>
                <a:ea typeface="+mn-ea"/>
                <a:cs typeface="+mn-cs"/>
              </a:rPr>
              <a:t> </a:t>
            </a:r>
            <a:r>
              <a:rPr lang="en-AU" sz="1200" b="0" i="0" kern="1200" dirty="0" smtClean="0">
                <a:solidFill>
                  <a:schemeClr val="tx1"/>
                </a:solidFill>
                <a:latin typeface="+mn-lt"/>
                <a:ea typeface="+mn-ea"/>
                <a:cs typeface="+mn-cs"/>
              </a:rPr>
              <a:t>Scientific method establishes the principles that guide scientific research and experimentation, and is practiced within a context of </a:t>
            </a:r>
            <a:r>
              <a:rPr lang="en-AU" sz="1200" b="0" i="1" kern="1200" dirty="0" smtClean="0">
                <a:solidFill>
                  <a:schemeClr val="tx1"/>
                </a:solidFill>
                <a:latin typeface="+mn-lt"/>
                <a:ea typeface="+mn-ea"/>
                <a:cs typeface="+mn-cs"/>
              </a:rPr>
              <a:t>scientific thinking</a:t>
            </a:r>
            <a:r>
              <a:rPr lang="en-AU" sz="1200" b="0" i="0" kern="1200" dirty="0" smtClean="0">
                <a:solidFill>
                  <a:schemeClr val="tx1"/>
                </a:solidFill>
                <a:latin typeface="+mn-lt"/>
                <a:ea typeface="+mn-ea"/>
                <a:cs typeface="+mn-cs"/>
              </a:rPr>
              <a:t>, which is based on three things:</a:t>
            </a:r>
          </a:p>
          <a:p>
            <a:pPr fontAlgn="base"/>
            <a:endParaRPr lang="en-AU" sz="1200" b="0" i="0" kern="1200" dirty="0" smtClean="0">
              <a:solidFill>
                <a:schemeClr val="tx1"/>
              </a:solidFill>
              <a:latin typeface="+mn-lt"/>
              <a:ea typeface="+mn-ea"/>
              <a:cs typeface="+mn-cs"/>
            </a:endParaRPr>
          </a:p>
          <a:p>
            <a:pPr fontAlgn="base">
              <a:buFont typeface="Arial" pitchFamily="34" charset="0"/>
              <a:buChar char="•"/>
            </a:pPr>
            <a:r>
              <a:rPr lang="en-AU" sz="1200" b="0" i="0" kern="1200" dirty="0" smtClean="0">
                <a:solidFill>
                  <a:schemeClr val="tx1"/>
                </a:solidFill>
                <a:latin typeface="+mn-lt"/>
                <a:ea typeface="+mn-ea"/>
                <a:cs typeface="+mn-cs"/>
              </a:rPr>
              <a:t>using empirical evidence (evidence that can be seen, heard, touched, tasted, or smelled)</a:t>
            </a:r>
          </a:p>
          <a:p>
            <a:pPr fontAlgn="base">
              <a:buFont typeface="Arial" pitchFamily="34" charset="0"/>
              <a:buChar char="•"/>
            </a:pPr>
            <a:r>
              <a:rPr lang="en-AU" sz="1200" b="0" i="0" kern="1200" dirty="0" smtClean="0">
                <a:solidFill>
                  <a:schemeClr val="tx1"/>
                </a:solidFill>
                <a:latin typeface="+mn-lt"/>
                <a:ea typeface="+mn-ea"/>
                <a:cs typeface="+mn-cs"/>
              </a:rPr>
              <a:t>practicing logical reasoning (process of using a rational, systematic series of steps based on sound</a:t>
            </a:r>
            <a:r>
              <a:rPr lang="en-AU" sz="1200" b="0" i="0" kern="1200" baseline="0" dirty="0" smtClean="0">
                <a:solidFill>
                  <a:schemeClr val="tx1"/>
                </a:solidFill>
                <a:latin typeface="+mn-lt"/>
                <a:ea typeface="+mn-ea"/>
                <a:cs typeface="+mn-cs"/>
              </a:rPr>
              <a:t> </a:t>
            </a:r>
            <a:r>
              <a:rPr lang="en-AU" sz="1200" b="0" i="0" kern="1200" dirty="0" smtClean="0">
                <a:solidFill>
                  <a:schemeClr val="tx1"/>
                </a:solidFill>
                <a:latin typeface="+mn-lt"/>
                <a:ea typeface="+mn-ea"/>
                <a:cs typeface="+mn-cs"/>
              </a:rPr>
              <a:t>procedures to arrive at a conclusion)</a:t>
            </a:r>
          </a:p>
          <a:p>
            <a:pPr fontAlgn="base">
              <a:buFont typeface="Arial" pitchFamily="34" charset="0"/>
              <a:buChar char="•"/>
            </a:pPr>
            <a:r>
              <a:rPr lang="en-AU" sz="1200" b="0" i="0" kern="1200" dirty="0" smtClean="0">
                <a:solidFill>
                  <a:schemeClr val="tx1"/>
                </a:solidFill>
                <a:latin typeface="+mn-lt"/>
                <a:ea typeface="+mn-ea"/>
                <a:cs typeface="+mn-cs"/>
              </a:rPr>
              <a:t>possessing a sceptical attitude (constant questioning of your beliefs and conclusions)</a:t>
            </a:r>
          </a:p>
          <a:p>
            <a:pPr fontAlgn="base">
              <a:buFont typeface="Arial" pitchFamily="34" charset="0"/>
              <a:buNone/>
            </a:pPr>
            <a:r>
              <a:rPr lang="en-AU" sz="1200" b="0" i="0" kern="1200" dirty="0" smtClean="0">
                <a:solidFill>
                  <a:schemeClr val="tx1"/>
                </a:solidFill>
                <a:latin typeface="+mn-lt"/>
                <a:ea typeface="+mn-ea"/>
                <a:cs typeface="+mn-cs"/>
              </a:rPr>
              <a:t>(</a:t>
            </a:r>
            <a:r>
              <a:rPr lang="en-AU" sz="1200" b="0" i="0" kern="1200" dirty="0" err="1" smtClean="0">
                <a:solidFill>
                  <a:schemeClr val="tx1"/>
                </a:solidFill>
                <a:latin typeface="+mn-lt"/>
                <a:ea typeface="+mn-ea"/>
                <a:cs typeface="+mn-cs"/>
              </a:rPr>
              <a:t>Schafersman</a:t>
            </a:r>
            <a:r>
              <a:rPr lang="en-AU" sz="1200" b="0" i="0" kern="1200" dirty="0" smtClean="0">
                <a:solidFill>
                  <a:schemeClr val="tx1"/>
                </a:solidFill>
                <a:latin typeface="+mn-lt"/>
                <a:ea typeface="+mn-ea"/>
                <a:cs typeface="+mn-cs"/>
              </a:rPr>
              <a:t>, 1997)</a:t>
            </a:r>
          </a:p>
          <a:p>
            <a:pPr fontAlgn="base">
              <a:buFont typeface="Arial" pitchFamily="34" charset="0"/>
              <a:buNone/>
            </a:pPr>
            <a:endParaRPr lang="en-AU" sz="1200" b="0" i="0" kern="1200" dirty="0" smtClean="0">
              <a:solidFill>
                <a:schemeClr val="tx1"/>
              </a:solidFill>
              <a:latin typeface="+mn-lt"/>
              <a:ea typeface="+mn-ea"/>
              <a:cs typeface="+mn-cs"/>
            </a:endParaRPr>
          </a:p>
          <a:p>
            <a:pPr fontAlgn="base">
              <a:buFont typeface="Arial" pitchFamily="34" charset="0"/>
              <a:buNone/>
            </a:pPr>
            <a:r>
              <a:rPr lang="en-AU" sz="1200" b="0" i="0" kern="1200" dirty="0" smtClean="0">
                <a:solidFill>
                  <a:schemeClr val="tx1"/>
                </a:solidFill>
                <a:latin typeface="+mn-lt"/>
                <a:ea typeface="+mn-ea"/>
                <a:cs typeface="+mn-cs"/>
              </a:rPr>
              <a:t>Every time we conduct an experiment in class, we will use this process, and I will reiterate these six key points.</a:t>
            </a:r>
          </a:p>
        </p:txBody>
      </p:sp>
      <p:sp>
        <p:nvSpPr>
          <p:cNvPr id="4" name="Slide Number Placeholder 3"/>
          <p:cNvSpPr>
            <a:spLocks noGrp="1"/>
          </p:cNvSpPr>
          <p:nvPr>
            <p:ph type="sldNum" sz="quarter" idx="10"/>
          </p:nvPr>
        </p:nvSpPr>
        <p:spPr/>
        <p:txBody>
          <a:bodyPr/>
          <a:lstStyle/>
          <a:p>
            <a:fld id="{8503C1BD-BBCE-4B53-BC9B-AC08736335F2}"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E0E73B-6912-4B5B-9C4D-37249977C21C}" type="slidenum">
              <a:rPr lang="en-AU" smtClean="0"/>
              <a:pPr/>
              <a:t>‹#›</a:t>
            </a:fld>
            <a:endParaRPr lang="en-AU"/>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5" name="Footer Placeholder 4"/>
          <p:cNvSpPr>
            <a:spLocks noGrp="1"/>
          </p:cNvSpPr>
          <p:nvPr>
            <p:ph type="ftr" sz="quarter" idx="11"/>
          </p:nvPr>
        </p:nvSpPr>
        <p:spPr>
          <a:xfrm>
            <a:off x="2640597" y="6377459"/>
            <a:ext cx="3836404" cy="365125"/>
          </a:xfrm>
        </p:spPr>
        <p:txBody>
          <a:bodyPr/>
          <a:lstStyle/>
          <a:p>
            <a:endParaRPr lang="en-AU"/>
          </a:p>
        </p:txBody>
      </p:sp>
      <p:sp>
        <p:nvSpPr>
          <p:cNvPr id="6" name="Slide Number Placeholder 5"/>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E0E73B-6912-4B5B-9C4D-37249977C21C}"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DDE070-5B21-4B13-AD9C-0ACA575CE363}" type="datetimeFigureOut">
              <a:rPr lang="en-US" smtClean="0"/>
              <a:pPr/>
              <a:t>10/29/2012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E0E73B-6912-4B5B-9C4D-37249977C21C}" type="slidenum">
              <a:rPr lang="en-AU" smtClean="0"/>
              <a:pPr/>
              <a:t>‹#›</a:t>
            </a:fld>
            <a:endParaRPr lang="en-AU"/>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0DDE070-5B21-4B13-AD9C-0ACA575CE363}" type="datetimeFigureOut">
              <a:rPr lang="en-US" smtClean="0"/>
              <a:pPr/>
              <a:t>10/29/2012</a:t>
            </a:fld>
            <a:endParaRPr lang="en-AU"/>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p>
        </p:txBody>
      </p:sp>
      <p:sp>
        <p:nvSpPr>
          <p:cNvPr id="7" name="Slide Number Placeholder 6"/>
          <p:cNvSpPr>
            <a:spLocks noGrp="1"/>
          </p:cNvSpPr>
          <p:nvPr>
            <p:ph type="sldNum" sz="quarter" idx="12"/>
          </p:nvPr>
        </p:nvSpPr>
        <p:spPr>
          <a:xfrm>
            <a:off x="8339328" y="1170432"/>
            <a:ext cx="733864" cy="201168"/>
          </a:xfrm>
        </p:spPr>
        <p:txBody>
          <a:bodyPr/>
          <a:lstStyle/>
          <a:p>
            <a:fld id="{B6E0E73B-6912-4B5B-9C4D-37249977C21C}"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0DDE070-5B21-4B13-AD9C-0ACA575CE363}" type="datetimeFigureOut">
              <a:rPr lang="en-US" smtClean="0"/>
              <a:pPr/>
              <a:t>10/29/2012</a:t>
            </a:fld>
            <a:endParaRPr lang="en-AU"/>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AU"/>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E0E73B-6912-4B5B-9C4D-37249977C21C}"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ustraliancurriculum.edu.au/History/Curriculum/F-10?y=2&amp;y=3&amp;y=7&amp;y=8&amp;y=9&amp;y=10&amp;s=HKU&amp;s=HS&amp;layout=1"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australiancurriculum.edu.au/GeneralCapabilities" TargetMode="External"/><Relationship Id="rId5" Type="http://schemas.openxmlformats.org/officeDocument/2006/relationships/hyperlink" Target="http://www.australiancurriculum.edu.au/Science/Rationale" TargetMode="External"/><Relationship Id="rId4" Type="http://schemas.openxmlformats.org/officeDocument/2006/relationships/hyperlink" Target="http://www.australiancurriculum.edu.au/Science/Content-structu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6072230" cy="5643602"/>
          </a:xfrm>
          <a:prstGeom prst="round2DiagRect">
            <a:avLst/>
          </a:prstGeom>
          <a:blipFill>
            <a:blip r:embed="rId3" cstate="print"/>
            <a:stretch>
              <a:fillRect/>
            </a:stretch>
          </a:blipFill>
          <a:ln w="3175">
            <a:solidFill>
              <a:srgbClr val="00B0F0"/>
            </a:solidFill>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normAutofit fontScale="90000"/>
          </a:bodyPr>
          <a:lstStyle/>
          <a:p>
            <a:r>
              <a:rPr lang="en-A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38100" dir="2700000" algn="tl" rotWithShape="0">
                    <a:prstClr val="black">
                      <a:alpha val="40000"/>
                    </a:prstClr>
                  </a:outerShdw>
                </a:effectLst>
              </a:rPr>
              <a:t/>
            </a:r>
            <a:br>
              <a:rPr lang="en-A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38100" dir="2700000" algn="tl" rotWithShape="0">
                    <a:prstClr val="black">
                      <a:alpha val="40000"/>
                    </a:prstClr>
                  </a:outerShdw>
                </a:effectLst>
              </a:rPr>
            </a:br>
            <a:r>
              <a:rPr lang="en-AU"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38100" dir="2700000" algn="tl" rotWithShape="0">
                    <a:prstClr val="black">
                      <a:alpha val="40000"/>
                    </a:prstClr>
                  </a:outerShdw>
                </a:effectLst>
              </a:rPr>
              <a:t/>
            </a:r>
            <a:br>
              <a:rPr lang="en-AU"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38100" dir="2700000" algn="tl" rotWithShape="0">
                    <a:prstClr val="black">
                      <a:alpha val="40000"/>
                    </a:prstClr>
                  </a:outerShdw>
                </a:effectLst>
              </a:rPr>
            </a:br>
            <a:r>
              <a:rPr lang="en-AU"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38100" dir="2700000" algn="tl" rotWithShape="0">
                    <a:prstClr val="black">
                      <a:alpha val="40000"/>
                    </a:prstClr>
                  </a:outerShdw>
                </a:effectLst>
              </a:rPr>
              <a:t/>
            </a:r>
            <a:br>
              <a:rPr lang="en-AU"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38100" dir="2700000" algn="tl" rotWithShape="0">
                    <a:prstClr val="black">
                      <a:alpha val="40000"/>
                    </a:prstClr>
                  </a:outerShdw>
                </a:effectLst>
              </a:rPr>
            </a:br>
            <a:r>
              <a:rPr lang="en-AU"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latin typeface="+mj-lt"/>
              </a:rPr>
              <a:t>Science </a:t>
            </a:r>
            <a:br>
              <a:rPr lang="en-AU"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latin typeface="+mj-lt"/>
              </a:rPr>
            </a:br>
            <a:r>
              <a:rPr lang="en-AU"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latin typeface="+mj-lt"/>
              </a:rPr>
              <a:t>in 3R</a:t>
            </a:r>
            <a:br>
              <a:rPr lang="en-AU"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latin typeface="+mj-lt"/>
              </a:rPr>
            </a:br>
            <a:r>
              <a:rPr lang="en-AU"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latin typeface="+mj-lt"/>
              </a:rPr>
              <a:t>The Plains College</a:t>
            </a:r>
            <a:br>
              <a:rPr lang="en-AU"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latin typeface="+mj-lt"/>
              </a:rPr>
            </a:br>
            <a:r>
              <a:rPr lang="en-AU"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latin typeface="+mj-lt"/>
              </a:rPr>
              <a:t>2012</a:t>
            </a:r>
            <a:endParaRPr lang="en-AU" sz="3600" b="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latin typeface="+mj-lt"/>
            </a:endParaRPr>
          </a:p>
        </p:txBody>
      </p:sp>
      <p:sp>
        <p:nvSpPr>
          <p:cNvPr id="3" name="Subtitle 2"/>
          <p:cNvSpPr>
            <a:spLocks noGrp="1"/>
          </p:cNvSpPr>
          <p:nvPr>
            <p:ph idx="1"/>
          </p:nvPr>
        </p:nvSpPr>
        <p:spPr>
          <a:xfrm>
            <a:off x="5500694" y="6072206"/>
            <a:ext cx="3357586" cy="642943"/>
          </a:xfrm>
          <a:prstGeom prst="round2DiagRect">
            <a:avLst/>
          </a:prstGeom>
          <a:solidFill>
            <a:schemeClr val="bg1"/>
          </a:solidFill>
          <a:ln>
            <a:solidFill>
              <a:srgbClr val="00B0F0"/>
            </a:solidFill>
          </a:ln>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algn="ctr">
              <a:buNone/>
            </a:pPr>
            <a:r>
              <a:rPr lang="en-AU" b="1" spc="100" dirty="0" smtClean="0">
                <a:ln w="1270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38100" dir="18900000" algn="bl" rotWithShape="0">
                    <a:prstClr val="black">
                      <a:alpha val="40000"/>
                    </a:prstClr>
                  </a:outerShdw>
                </a:effectLst>
                <a:latin typeface="+mj-lt"/>
              </a:rPr>
              <a:t>Mrs Kathryn Reid</a:t>
            </a:r>
            <a:endParaRPr lang="en-AU" b="1" spc="100" dirty="0">
              <a:ln w="1270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38100" dir="18900000" algn="bl" rotWithShape="0">
                  <a:prstClr val="black">
                    <a:alpha val="40000"/>
                  </a:prst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0" dirty="0" smtClean="0">
                <a:solidFill>
                  <a:srgbClr val="FDAA03"/>
                </a:solidFill>
              </a:rPr>
              <a:t>Teaching Science Constructively</a:t>
            </a:r>
            <a:endParaRPr lang="en-AU" sz="4400" b="0" dirty="0">
              <a:solidFill>
                <a:srgbClr val="FDAA03"/>
              </a:solidFill>
            </a:endParaRPr>
          </a:p>
        </p:txBody>
      </p:sp>
      <p:sp>
        <p:nvSpPr>
          <p:cNvPr id="3" name="Content Placeholder 2"/>
          <p:cNvSpPr>
            <a:spLocks noGrp="1"/>
          </p:cNvSpPr>
          <p:nvPr>
            <p:ph idx="1"/>
          </p:nvPr>
        </p:nvSpPr>
        <p:spPr>
          <a:xfrm>
            <a:off x="457200" y="1643051"/>
            <a:ext cx="8229600" cy="4757750"/>
          </a:xfrm>
        </p:spPr>
        <p:txBody>
          <a:bodyPr>
            <a:normAutofit/>
          </a:bodyPr>
          <a:lstStyle/>
          <a:p>
            <a:pPr>
              <a:lnSpc>
                <a:spcPct val="150000"/>
              </a:lnSpc>
              <a:buNone/>
            </a:pPr>
            <a:r>
              <a:rPr lang="en-AU" sz="2800" dirty="0" smtClean="0">
                <a:solidFill>
                  <a:srgbClr val="00B0F0"/>
                </a:solidFill>
                <a:sym typeface="Wingdings"/>
              </a:rPr>
              <a:t></a:t>
            </a:r>
            <a:r>
              <a:rPr lang="en-AU" sz="2800" dirty="0" smtClean="0">
                <a:sym typeface="Wingdings"/>
              </a:rPr>
              <a:t>Choose the approach</a:t>
            </a:r>
          </a:p>
          <a:p>
            <a:pPr>
              <a:lnSpc>
                <a:spcPct val="150000"/>
              </a:lnSpc>
              <a:buNone/>
            </a:pPr>
            <a:r>
              <a:rPr lang="en-AU" sz="2800" dirty="0" smtClean="0">
                <a:solidFill>
                  <a:srgbClr val="00B0F0"/>
                </a:solidFill>
                <a:sym typeface="Wingdings"/>
              </a:rPr>
              <a:t> </a:t>
            </a:r>
            <a:r>
              <a:rPr lang="en-AU" sz="2800" dirty="0" smtClean="0">
                <a:sym typeface="Wingdings"/>
              </a:rPr>
              <a:t>Choose the topic</a:t>
            </a:r>
          </a:p>
          <a:p>
            <a:pPr>
              <a:lnSpc>
                <a:spcPct val="150000"/>
              </a:lnSpc>
              <a:buNone/>
            </a:pPr>
            <a:r>
              <a:rPr lang="en-AU" sz="2800" dirty="0" smtClean="0">
                <a:solidFill>
                  <a:srgbClr val="00B0F0"/>
                </a:solidFill>
                <a:sym typeface="Wingdings"/>
              </a:rPr>
              <a:t> </a:t>
            </a:r>
            <a:r>
              <a:rPr lang="en-AU" sz="2800" dirty="0" smtClean="0"/>
              <a:t>What does the learner know already?</a:t>
            </a:r>
          </a:p>
          <a:p>
            <a:pPr>
              <a:lnSpc>
                <a:spcPct val="150000"/>
              </a:lnSpc>
              <a:buNone/>
            </a:pPr>
            <a:r>
              <a:rPr lang="en-AU" sz="2800" dirty="0" smtClean="0">
                <a:solidFill>
                  <a:srgbClr val="00B0F0"/>
                </a:solidFill>
                <a:sym typeface="Wingdings"/>
              </a:rPr>
              <a:t> </a:t>
            </a:r>
            <a:r>
              <a:rPr lang="en-AU" sz="2800" dirty="0" smtClean="0"/>
              <a:t>Supportive classroom environment</a:t>
            </a:r>
          </a:p>
          <a:p>
            <a:pPr>
              <a:lnSpc>
                <a:spcPct val="150000"/>
              </a:lnSpc>
              <a:buNone/>
            </a:pPr>
            <a:r>
              <a:rPr lang="en-AU" sz="2800" dirty="0" smtClean="0">
                <a:solidFill>
                  <a:srgbClr val="00B0F0"/>
                </a:solidFill>
                <a:sym typeface="Wingdings"/>
              </a:rPr>
              <a:t> </a:t>
            </a:r>
            <a:r>
              <a:rPr lang="en-AU" sz="2800" dirty="0" smtClean="0"/>
              <a:t>How can the students and teacher construct knowledge together?</a:t>
            </a:r>
          </a:p>
          <a:p>
            <a:pPr>
              <a:buNone/>
            </a:pPr>
            <a:endParaRPr lang="en-AU" sz="2800" dirty="0" smtClean="0"/>
          </a:p>
        </p:txBody>
      </p:sp>
      <p:pic>
        <p:nvPicPr>
          <p:cNvPr id="14339" name="Picture 3"/>
          <p:cNvPicPr>
            <a:picLocks noChangeAspect="1" noChangeArrowheads="1"/>
          </p:cNvPicPr>
          <p:nvPr/>
        </p:nvPicPr>
        <p:blipFill>
          <a:blip r:embed="rId3" cstate="print"/>
          <a:srcRect/>
          <a:stretch>
            <a:fillRect/>
          </a:stretch>
        </p:blipFill>
        <p:spPr bwMode="auto">
          <a:xfrm>
            <a:off x="4786314" y="1142984"/>
            <a:ext cx="2940554" cy="1962151"/>
          </a:xfrm>
          <a:prstGeom prst="rect">
            <a:avLst/>
          </a:prstGeom>
          <a:noFill/>
          <a:ln w="28575">
            <a:solidFill>
              <a:srgbClr val="00B0F0"/>
            </a:solid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4678" y="1071546"/>
            <a:ext cx="5548322" cy="4286280"/>
          </a:xfrm>
        </p:spPr>
        <p:txBody>
          <a:bodyPr>
            <a:normAutofit/>
          </a:bodyPr>
          <a:lstStyle/>
          <a:p>
            <a:r>
              <a:rPr lang="en-AU" sz="3200" dirty="0" smtClean="0"/>
              <a:t/>
            </a:r>
            <a:br>
              <a:rPr lang="en-AU" sz="3200" dirty="0" smtClean="0"/>
            </a:br>
            <a:r>
              <a:rPr lang="en-AU" sz="3200" dirty="0" smtClean="0"/>
              <a:t/>
            </a:r>
            <a:br>
              <a:rPr lang="en-AU" sz="3200" dirty="0" smtClean="0"/>
            </a:br>
            <a:endParaRPr lang="en-AU" sz="3200" dirty="0">
              <a:solidFill>
                <a:srgbClr val="FDAA03"/>
              </a:solidFill>
            </a:endParaRPr>
          </a:p>
        </p:txBody>
      </p:sp>
      <p:sp>
        <p:nvSpPr>
          <p:cNvPr id="3" name="Subtitle 2"/>
          <p:cNvSpPr>
            <a:spLocks noGrp="1"/>
          </p:cNvSpPr>
          <p:nvPr>
            <p:ph type="subTitle" idx="1"/>
          </p:nvPr>
        </p:nvSpPr>
        <p:spPr>
          <a:xfrm>
            <a:off x="214282" y="142852"/>
            <a:ext cx="8548718" cy="714380"/>
          </a:xfrm>
        </p:spPr>
        <p:txBody>
          <a:bodyPr>
            <a:noAutofit/>
          </a:bodyPr>
          <a:lstStyle/>
          <a:p>
            <a:r>
              <a:rPr lang="en-AU" sz="4400" dirty="0" smtClean="0">
                <a:solidFill>
                  <a:srgbClr val="FDAA03"/>
                </a:solidFill>
                <a:latin typeface="+mj-lt"/>
              </a:rPr>
              <a:t>Physical Science</a:t>
            </a:r>
          </a:p>
        </p:txBody>
      </p:sp>
      <p:pic>
        <p:nvPicPr>
          <p:cNvPr id="6" name="Picture 5" descr="http://t3.gstatic.com/images?q=tbn:ANd9GcTpBks_Ku3hjTivOUYcRAPQymMGcjmuIcGD50j0Dbz5k1NBQ9HX"/>
          <p:cNvPicPr>
            <a:picLocks noChangeAspect="1" noChangeArrowheads="1"/>
          </p:cNvPicPr>
          <p:nvPr/>
        </p:nvPicPr>
        <p:blipFill>
          <a:blip r:embed="rId3" cstate="print"/>
          <a:srcRect/>
          <a:stretch>
            <a:fillRect/>
          </a:stretch>
        </p:blipFill>
        <p:spPr bwMode="auto">
          <a:xfrm>
            <a:off x="1928794" y="1643050"/>
            <a:ext cx="5357850" cy="4500594"/>
          </a:xfrm>
          <a:prstGeom prst="rect">
            <a:avLst/>
          </a:prstGeom>
          <a:ln w="28575" cap="sq">
            <a:solidFill>
              <a:srgbClr val="00B0F0"/>
            </a:solidFill>
            <a:miter lim="800000"/>
          </a:ln>
          <a:effectLst>
            <a:outerShdw blurRad="57150" dist="50800" dir="2700000" algn="tl" rotWithShape="0">
              <a:srgbClr val="000000">
                <a:alpha val="40000"/>
              </a:srgbClr>
            </a:outerShdw>
          </a:effectLst>
        </p:spPr>
      </p:pic>
      <p:sp>
        <p:nvSpPr>
          <p:cNvPr id="7" name="Rectangle 6"/>
          <p:cNvSpPr/>
          <p:nvPr/>
        </p:nvSpPr>
        <p:spPr>
          <a:xfrm>
            <a:off x="214282" y="785794"/>
            <a:ext cx="8501122" cy="830997"/>
          </a:xfrm>
          <a:prstGeom prst="rect">
            <a:avLst/>
          </a:prstGeom>
        </p:spPr>
        <p:txBody>
          <a:bodyPr wrap="square">
            <a:spAutoFit/>
          </a:bodyPr>
          <a:lstStyle/>
          <a:p>
            <a:r>
              <a:rPr lang="en-AU" sz="2400" dirty="0" smtClean="0"/>
              <a:t>Recognising that we can feel heat and measure its effects </a:t>
            </a:r>
          </a:p>
          <a:p>
            <a:r>
              <a:rPr lang="en-AU" sz="2400" dirty="0" smtClean="0"/>
              <a:t>using a thermometer</a:t>
            </a:r>
            <a:endParaRPr lang="en-A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smtClean="0">
                <a:solidFill>
                  <a:srgbClr val="FF9900"/>
                </a:solidFill>
              </a:rPr>
              <a:t>Heat and Temperature</a:t>
            </a:r>
            <a:endParaRPr lang="en-AU" b="0" dirty="0">
              <a:solidFill>
                <a:srgbClr val="FF9900"/>
              </a:solidFill>
            </a:endParaRPr>
          </a:p>
        </p:txBody>
      </p:sp>
      <p:sp>
        <p:nvSpPr>
          <p:cNvPr id="3" name="Content Placeholder 2"/>
          <p:cNvSpPr>
            <a:spLocks noGrp="1"/>
          </p:cNvSpPr>
          <p:nvPr>
            <p:ph idx="1"/>
          </p:nvPr>
        </p:nvSpPr>
        <p:spPr>
          <a:xfrm>
            <a:off x="285720" y="1500174"/>
            <a:ext cx="8229600" cy="4625609"/>
          </a:xfrm>
        </p:spPr>
        <p:txBody>
          <a:bodyPr>
            <a:normAutofit/>
          </a:bodyPr>
          <a:lstStyle/>
          <a:p>
            <a:pPr>
              <a:lnSpc>
                <a:spcPct val="150000"/>
              </a:lnSpc>
              <a:buNone/>
            </a:pPr>
            <a:r>
              <a:rPr lang="en-AU" sz="2800" b="1" dirty="0" smtClean="0">
                <a:latin typeface="+mj-lt"/>
              </a:rPr>
              <a:t>Common misconceptions children </a:t>
            </a:r>
          </a:p>
          <a:p>
            <a:pPr>
              <a:lnSpc>
                <a:spcPct val="150000"/>
              </a:lnSpc>
              <a:buNone/>
            </a:pPr>
            <a:r>
              <a:rPr lang="en-AU" sz="2800" b="1" dirty="0" smtClean="0">
                <a:latin typeface="+mj-lt"/>
              </a:rPr>
              <a:t>have about heat and temperature</a:t>
            </a:r>
          </a:p>
          <a:p>
            <a:pPr>
              <a:lnSpc>
                <a:spcPct val="150000"/>
              </a:lnSpc>
              <a:buNone/>
            </a:pPr>
            <a:r>
              <a:rPr lang="en-AU" sz="2800" dirty="0" smtClean="0">
                <a:solidFill>
                  <a:srgbClr val="00B0F0"/>
                </a:solidFill>
                <a:sym typeface="Wingdings"/>
              </a:rPr>
              <a:t> </a:t>
            </a:r>
            <a:r>
              <a:rPr lang="en-AU" sz="2800" dirty="0" smtClean="0">
                <a:sym typeface="Wingdings"/>
              </a:rPr>
              <a:t>‘Boiling’ means ‘very hot’</a:t>
            </a:r>
            <a:endParaRPr lang="en-AU" sz="2800" dirty="0" smtClean="0"/>
          </a:p>
          <a:p>
            <a:pPr>
              <a:lnSpc>
                <a:spcPct val="150000"/>
              </a:lnSpc>
              <a:buNone/>
            </a:pPr>
            <a:r>
              <a:rPr lang="en-AU" sz="2800" dirty="0" smtClean="0">
                <a:solidFill>
                  <a:srgbClr val="00B0F0"/>
                </a:solidFill>
                <a:sym typeface="Wingdings"/>
              </a:rPr>
              <a:t> </a:t>
            </a:r>
            <a:r>
              <a:rPr lang="en-AU" sz="2800" dirty="0" smtClean="0">
                <a:latin typeface="+mj-lt"/>
              </a:rPr>
              <a:t>All liquids boil at 100°C and freeze at 0° C </a:t>
            </a:r>
          </a:p>
          <a:p>
            <a:pPr>
              <a:lnSpc>
                <a:spcPct val="150000"/>
              </a:lnSpc>
              <a:buNone/>
            </a:pPr>
            <a:r>
              <a:rPr lang="en-AU" sz="2800" dirty="0" smtClean="0">
                <a:solidFill>
                  <a:srgbClr val="00B0F0"/>
                </a:solidFill>
                <a:sym typeface="Wingdings"/>
              </a:rPr>
              <a:t> </a:t>
            </a:r>
            <a:r>
              <a:rPr lang="en-AU" sz="2800" dirty="0" smtClean="0">
                <a:latin typeface="+mj-lt"/>
              </a:rPr>
              <a:t>Boiling is the maximum temperature a substance can reach</a:t>
            </a:r>
          </a:p>
        </p:txBody>
      </p:sp>
      <p:pic>
        <p:nvPicPr>
          <p:cNvPr id="14338" name="Picture 2" descr="http://whatscookingamerica.net/Foto4/BoilingWater.bmp"/>
          <p:cNvPicPr>
            <a:picLocks noChangeAspect="1" noChangeArrowheads="1"/>
          </p:cNvPicPr>
          <p:nvPr/>
        </p:nvPicPr>
        <p:blipFill>
          <a:blip r:embed="rId3" cstate="print"/>
          <a:srcRect/>
          <a:stretch>
            <a:fillRect/>
          </a:stretch>
        </p:blipFill>
        <p:spPr bwMode="auto">
          <a:xfrm>
            <a:off x="6286512" y="642918"/>
            <a:ext cx="2247902" cy="2749862"/>
          </a:xfrm>
          <a:prstGeom prst="rect">
            <a:avLst/>
          </a:prstGeom>
          <a:noFill/>
          <a:effectLst>
            <a:softEdge rad="63500"/>
          </a:effectLst>
        </p:spPr>
      </p:pic>
      <p:pic>
        <p:nvPicPr>
          <p:cNvPr id="5" name="Picture 19"/>
          <p:cNvPicPr>
            <a:picLocks noChangeAspect="1" noChangeArrowheads="1"/>
          </p:cNvPicPr>
          <p:nvPr/>
        </p:nvPicPr>
        <p:blipFill>
          <a:blip r:embed="rId4" cstate="print"/>
          <a:srcRect/>
          <a:stretch>
            <a:fillRect/>
          </a:stretch>
        </p:blipFill>
        <p:spPr bwMode="auto">
          <a:xfrm>
            <a:off x="2571736" y="5072074"/>
            <a:ext cx="5715040" cy="142876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51010"/>
          </a:xfrm>
        </p:spPr>
        <p:txBody>
          <a:bodyPr>
            <a:normAutofit fontScale="90000"/>
          </a:bodyPr>
          <a:lstStyle/>
          <a:p>
            <a:r>
              <a:rPr lang="en-AU" sz="4900" b="0" dirty="0" smtClean="0">
                <a:solidFill>
                  <a:srgbClr val="FF9900"/>
                </a:solidFill>
              </a:rPr>
              <a:t>What do students need to know?</a:t>
            </a:r>
            <a:r>
              <a:rPr lang="en-AU" dirty="0" smtClean="0"/>
              <a:t/>
            </a:r>
            <a:br>
              <a:rPr lang="en-AU" dirty="0" smtClean="0"/>
            </a:br>
            <a:endParaRPr lang="en-AU" dirty="0"/>
          </a:p>
        </p:txBody>
      </p:sp>
      <p:sp>
        <p:nvSpPr>
          <p:cNvPr id="16386" name="AutoShape 2" descr="data:image/jpeg;base64,/9j/4AAQSkZJRgABAQAAAQABAAD/2wCEAAkGBhQQDw8QDxAUEBAVEBAQEBAPFA8PDxAQFRQVFBQQFBQXHCYeFxkjGRQVHy8gIycpOCwtFR4xNTAqNSYtLCoBCQoKDgwOFw8PFCkcHBwpNSkpKSk1LSopNSkpLCwpKSkpLCkpLyktKiktLCksKSkpLCksLCkpKSwqKSwsKSkpLP/AABEIAQMAwgMBIgACEQEDEQH/xAAcAAABBQEBAQAAAAAAAAAAAAAAAQIDBAYFBwj/xABKEAACAQMCAgYFCQUEBwkAAAABAgMABBESIQUxBhMiQVFxMmGBkaEUIyRCUnKCscEHYpKy0XOiwvAVJTRDZKPhFjNTY4OTw9Lx/8QAGgEBAAMBAQEAAAAAAAAAAAAAAAECAwQGBf/EACwRAQACAQIFAwMDBQAAAAAAAAABAhEDMQQSIUFhMlFxBUKxM5HBEyOBofH/2gAMAwEAAhEDEQA/APaRS4pwFLir5c8QbilxTsUuKjK0VNxRin4oxUZW5UZFJiq3Eb3qxgc/yrnpevsRvnJGCCTjntUnI6+KTFc+Li32t6tR36N34qconTTYpMU5SDyINKVqcs5rMI8UhWn4oxU5Vwi00hWpMUhFTlGERWmlamxSEVbKMK5SmFasFaaVojCDTRoqTTRipRhEUpjJU+KawplGFbRRUumipyjDtUuKSnCuZ2xAxS0UVC4pHbAJPIDNLXJ6R3vVw4zu23s76JcK/vuskJzgZ257D2UFHR2QHdfS0nA7vHHjiufaxmRiAwUhWftauSjJOQD4VPbPIBrC6gxO7AMWI54z2j68VZLoScSPZUqAFULpOe7vwdvhVczU2Pimdmz6QYkYclQMaCG+r7aiMqszb6BklRgsAM7Akb/A0Dm4m0ffVm26W42Y586qSWpYHkw8VOoDz7x7RWO6S2csLJ1as+v0VTJOMhdR+yuSBk9+1B6nbcfjfnt5VfjmVvRYGvOrfgAikW2k4iiXxUEQsjCMsRkRiQntHy39VV4ePSwyvDMCsiNpYZzv6j3gjBHqNFMRL08rTcVl7DpK22+a7VvxlW5jHrFTlSdP2XsU3FKkit6J9nI0pFWyymswYRTSKkxSYq2VURWmlamIppFSjCEimmpStMZaIRYop2KKlDrClptLmud1xJ1FJS1DQVhelfEtcxUHZez7e/41sOJ3giidz3A48+7415Zc3OpiT3mpgXLQuxKx5JKtkKcZTm2fVVyO+eLqtaA6CWi1hhjJzkYI1DO/fXO4fxNoSxUDtLpPcwHirDdTXSt+NxkwLJFlELlslHyzDAYqqqDg486lKePiaEL1gOAjKyBVKu51YfOeyckHl3eyqsOCN3Ct4MGAP4hnHt99JO6GFmZ4zLrXR1QK5X62pQoA7sbZqCK2ZgCgD9+lCGceael8KDtWKkblccgHQ6lPryCRn2io+LXWYSRz+XWUZPiF6qXB/FITUXDpAMkBozncE5xgeQI8sGqFzLm3c+PFo/glsP0q1d1bMt074lI1/MDIxUdUdOTpGACCBy571pumPD9XEBMOTwQk+tgD8dIHsU1i+mLZvrj8A/uLW+6QT5hspPtRWJz96G7X82WuXRtM2tEy+79U0a009Ka1iP8AkILdNGxGD4HY11YrwEAMo5AZGAQBjf1nFV/lfzakSEej6Q1Ly7xv+VQC6zjKqN9yo05HkNvhXQ+I0UbDV83qK/Vb0wfPAyp9VdOyu9Y0nn3Vn41RjmN1QFwu7Z2Y7EA9rbbOcVYt3KEHu1FT3EMPqkdxojdocUhFLG+oAjvGf60EVaJc1q4MxSEU/FJVlUZFNK1IRSEVKqLTSVJilqTCwGpQ1Qa6OsrPDoWNdOD1V6ykM1RhLOdO+KYVYgefaby5D4591YTrKu9I+J9dO7A7Zwv3RsKo2ds8riOJS7nkq8z4moatHacQiMEMaLGrjV15kKIzknZgzoykY7jy8O+lns4cXMqt1iI8aKtv2FIYbyHUGwucjbbI22xXMbgjCGaXrYj1WgSIrMxBY4VdQGknPcDTLeznVVlSOVQQSroHGV7yMbkVCFm/tOrSGQElJVLJqwGGDgg45+o9+e6qqOMjJwO84zj14qC5v3kIMjs5xgFyWIHgM91WhxhztIFmAH+9XUwH9oMOP4qlLt2c7aN2Eww2M6mOPAasOPZXLnf6Gp8eKsfdJCv6VcgkjMWVBi7JIBPWJ39+xHxrmyt/q+2P2uIzt7rpF/SprurP8sl0rb6dP95f5Vra8Ul1cN4e/wDw9l/cuI4v/lNYPpQ/02f74/lWtncPnglm3hbzf8q+t3/JDXFoeuXp/q8f2K+Jj8S6kF0xhXtqezykGpRg8u2Co2qB7kbgxqG+1GTj3ZKn2YpvDpMwdqLUo1DUOsXP4gcZ9lQJJC3IyRnwOiZfeNJHuNdjzTs2lsro2mTMgjL6cBRtjKb8zjJyPCrOHUBS+oBVk0gsdKkAhsHnse7OK4tlBrA7RDF9CjQxUnGfTHf6gCavwGaPWApIQvETpEgU4OpVbBxsTy8aDVcFutS48N66RFZLgV7pcb7cj5GteOVFLRlGRTTUhFNIq0SwmDDSU40lWVNxRS4oqUKxekMlQF6aZKq3TmWuX0g4l1VvIwO5GhfNsj8s/CrLSVjumvEcskQOyjU33mx/h0/GolarNyS5JoR/D4VBqrS8N4TKtsJTDbBHOoTXIaVtOPRCqGCjvzgGqNFUdIZfk7W7MHRmDEyDrH5Y0gtnA7xgZB5Grz8WjnktpJZHgaJIkIVNakRnIaMggqT4EbeNJ/oiG6mgitZEEhR2uTGJfk6BfrJ1na5d3LOOVUhwlZBKbaUy9WhkZXjMTmMHeRO0wIG2xIPqoDiN7HNdSSDMUTyE9lQzKPHTkDJO+M95qWGwOrVa3CO3cFc283lpfTn8JNcUPU1tCHyDIkZ+r1mvS3q1KDj2+NBo52ZUIlXD6RnUvVvnbcgYzv3kGuZNJ/q6w9d1O3vv8fpV+5lkSBl3Mey81kiB9RGVDeRzXHkk+g8OH75b33xNWqie3zDK9KG+mT/fP5CtlC2rgMfqTiie6J5h/IKxPSY/S5/vvW36Prr4Kq/8VdRf+5YyD82rh0PW9T9WjOhPiYT8CwVY9YEbVyIkzjG3aVTSyWMznORcEbZjkSZ8ZPNQdfvFczoxcAxjIJzHG2QwXu9anxp99oDHSX1ajlWVcDO+QwO/8IrseWXrRpQzRorFvrx6C+QPtIQeWe8bZq83F3Yss2TllbYCN43VdIZcDA7OBjHcOVcixvQsgaXW6kEOEco7DGMavDlt6q7cfE4HeDWF6pda4dZjINQOkuSzBkVsbA7ZO1SlK3EQ8zOi6ASDjbngZO225yfbW54Zca41Pq+I2/pWAlsyIRMVCHrerYKcxvldQkjOTkbEHBI5cq03RO+yCh8x+X+fKiGjIphFS0wikM7QiIptSkUwirQxmDcUUUVKHGL1Gz0xnqJno2PkmABLeiAWb7oGT8BXmfE70yyu7c2Yn3mtf0ov+rtyoPakOn8C4ZvjpHsNYNmqktK7Hg1PbXTRnVG7Rt4ozIfeKqg1ouA8Mi+SXV5cKZViZI44gzIGkbG7Fd8dpeXrqFlS36QTJMk/Wa5FBXLgNqQ5yr/aByefv2q3b9IUhScQWwjkljMTOZHkVEPpBFI29pPIUg4bHPZz3USGBoXQOmppInVyBlS3aVhnkSa4Ragu2F2iFushWZSBsWkjZfWrKdvaDyq4kVrIRoklt227MyieMnPISRgMP4DXF1V0OGxRMU1StHLqGAYy0TYOQNSZZT+A0HZ4rausTuMMuQGeJgygHkGA7SjOPSA3riPJ9E4eP3YT77nP610ONxlYs9kqGwWRlZQcHYjOpT98KduVcd2+j2A8IrT4yKatCO8fMM/0jP0ub771uOhLZ4WR9nidqfY4WM/nWE6QH6VN99/zNbPoPJ/qu+P2Liwk90w/pXBo+qr1f1T9LV8Y/MKXQ690RxghCDEgPWJG26gDYsMjv5Yrr3l5DrxJbDcA64ZJI28OT617vAVxujBdZSkWvKvcRkRaw2lZHG+nu2HwrpcWviDpYRtlSDqSMyKfHWBqzv412vKIblouyYTIeepZQgK+GGU9r3DlV6SxX5MJ45C463qnVkCFCU1A7Mcg4NcMNVyG+ZY3iB7DlGYEA9pc6SD3czRLptwyWMBmXmgkIVkZwjbh2UHUB6yK6vRziGiVT3ZwfI1zuHccTrLZ59YaEKmuMK3WRLnEbKxG+klc53B5VXhuh1jFBpXWxVTzC57I92KkewqcgGg1z+BXnWwIe/GD5jb/AD510DUKSaRTCKkNNNWhlMI8UU7FFSoyjPUTPSM1Vry86qN5PsKSPv8AJPiQfwmplrDKdLL7XOVBysY6sY5Ej0j7WJrg5pZpckk1GDWbZIDV/h3GXgDqul43AEsUq64pANxkdxHiCDVnRYpHEGkuJpWXMhi6qJIm+wBIuXPrz7uQk4z0WeF7YRFpluF1QAoUm5KSjp3Eah/0xUBl30kZ7f5NHFHBCX1usIfMjbYLM7EnkPcPCuSWrqXXRS5jDFoc6Rl1jeKV0HiyIxYD2Vx80HXtL626tUntmyOc0EpWQ+aOChPuq5acNt3dWt7sZBJ6q6VoGxj/AMRNSfEeys5mu7wzgcmoPHouF05+jOksik+MeNan16DipD+ktpJHErOhCHVpcaWjO3JWQlPHbJO29cmY/N2Y8IrL80NT9JJ8RsuSCFcupyDqA2LBu3nn6QHqFVrvYQDwWzH8tWhHevzDPcfP0mX77/ma13QVs8N4wvhDBJ/Czmsdx1vpEv32/M1rv2bdq34snjw+Rv4c/wBa+fo71et+pRmmtHj+YVeHOy3cwTVq+WT40ZLYaQtsBudmrQcR6QTIFHXFt8NHOUn2x3xyase6sqkmLqcjn1sTjHPtRRNWnvOMyLGdE5OCOy0nXjGcYMZyg91dzySnNxZZFYPawhyNpIQ8BB8SqnQfLSKrWYUyRhzpQugcjmqkgMfYM1WeUsxY4ySSQoVVz6lAAHkKFaiWovODRm4uLeBXSWLWUV2EgmVBqOOyCrFe0OYPLauNDJVmx6TSxFWHVu6oUjkkQPLGpGnCvsSMEgA5xXPR6D0foLxHIaMn1j8j+lbGvJ+jHEernQk7ZwfI7GvVUfIqVLH0hpM0E0ZySikpasqxDNWc6XXuEjiB3Y9Y3luqD+Y/iFd/mQM49fgO8+wb+ysBxy/66eRxspOFHgo2Ue4Clpa1hRJqWzkRZEMqGSMMC6BtBYfZ1YOKr5ozWbRuv+1VucC2duG7AYW1tp1z49YDr9uKToxxZV4qr3N2LnMTpHO2tUDtjC4cDRtqHm1YjNGaDb9FOA3ScTWWeKSMI0sk0zgrGwKtnD8mBJ7j6+6s1f6JbuXq2WOJ7iTQ7ZEaoznSxwDhcHPKqfyx9GjrH0fY1No/hzioc0Ggl6F3OC0IS6T7drIkw92zfCqvD7VklZZUKPjASVQrZz3K4Jzt9VWPlzrlxylTqVirdzKSrD2jetPwbpJcOjrK/wAoiGnK3CC4Qc/SLIfi6edSOT0uvXaMq7swWN8ByzFcjl2yXA2Gx0+pRUPENmQeDWo93/5T+md1G8fzcKxHqm1dW7NEwJ20JlgnfsrEb+dRcTPzn/qwD86tXuj7q/MMzx1vnpPvt+ZrY/smOZL5PtcOuB8U/rWL44fnX++a137HX+nMv2rWdfgp/SvnaX2vX8fvrR4lzRMVuWZSVbqrSRWUkMGEekMCORylbWfj8/VZd+sGjUBcRxuh2z/viWb2Vhp9po/Xap/dllX+la60uFMSs1vDgoMlUe21bYOZEmjBz5Gu+d3kI2VhxyF/++sIT+9btLat54BK/CqDSR9blUYxZ2R3GvTjkXA8e/FMvZ4m0mGJoeepTL1ynljTlQR38yar6qJaDjtnELezuLdDGkiSq6s5kPWRtgktgbkHuA5cqnvejHVyCBJ1kuNCv1Wl01ZXVpjc5DnHccZ7t9q4p4m5gW3ODGshlXbtBiukjPgfCuta8Zjle2e4d4pYOrUTRoJRJHG2UDLkEMOWoZz3igoWs2lh3GvXOAX3W28bd+MHzG3+fOvJ+L3qS3U8sQIjeRnUEYODuTjuycn21s+gPEch4if3h+R/SphW2zb6qM1GGpc1fDE/NFMzRTCHm3G7zqreRvrN80vmw7R9i7fjFYJ2rv8AS68zIsQ+ova/tG3b3DSv4azpNZzPV0RGILmtBbdGRGizcQl+SxMMpEMNdzj9yP6o/eb3Vnc13bfpndDCyT9bHkAidI7gY7z21JPvqEuv0t4dbRWFlLDbmGWbtDVI7t1IXOWycajqjPLbJqq3RFIbeGa+uvk7SjVFEsTTyacA6mwRjYj3jv2qx056VwXTJHBErxpGgjlIkjdN8vGqbDThVG4q90+sZb6S2urONri3aBUUwguUfUxKso3U4ZfdjuoMxxro+1ssUodZreUExTx5CtjmrKd1b1HwPgccnNbfpdH8l4VYWMmPlGszumQSgPWEg+2THr0ms7wThUE6v116lrIGARZUYxuMczICAu+2KChZzKsitJH1qDOqPU0eoYx6S7jx9laPh8VtICYOugOd1kjivkU+IMemdB+8B7ail/Z9c41QGG7T7VtKjfBsfDNQwWjQJ1dyhibUTpuFKDO26mWNo+7mGQ+ug5nStMFvnI5cqnaid5Bu2MNr7Yb1NuKXiZ+cb+3h/wAVQcefVJzzmSEbnVtlO/W+3kx/QP4ke239vF+T1eu0/Cv3V+Wa4yfnW+9Wo/ZFJjicQ8Y5x/ynP6VleLn50+dd/wDZfJp4pbesyD3xuP1r52ltX/D2PHevW+LfiRxRdM8Q/cuI/wCGUN/irV8I+SmKP56WKTGGylk41d+nSyzEZ5eqsz0jXFwvqub1PeEI/lru8As53g1RwzSR62GYVkkXO2QVSdP5TX0LbvHV2Ofo3EzEQ8QtycnsXAltGz9ntgjPtqpxLo7PboJJEBiJ0iWN45Yye4ZUnHLvqpxO1eORtcbxgnI6yN4vgwqoDVVndj4CvUwyPeQRtKGKRv1hwAcdt1UhDuPSxz51Um4TMkxgMTGUb6EBckYzqGnORjfIrqdHbezMLNMyPdayFhuJJbaDR3EyKpyfUSPZXdseIzG81XAihSe1ksbeS2eNoY29KMB0Y4OfHHMUGIZCrFWBVhsVYFWHqIO4ru9FeI9VcRknbOk+R2NPs4nuYLyC41G4tYzNG0hJlRUOJYWJ3K8iAeR5VwraXDA1I9vV6fqrk8Cvutt4379IB8xsfyz7a6Qato6sJ6JM0UzVRU4VeA3lwXdnY5LMWJPiTmq+aGamZrndJ+aXNMzS5oHZqa2vZIiTFI8ZPMxu6E+ekjNV80ZoJJp2dizsWY82YlmPmTuaZqpuaaWoJopyh1IxRu5kJVveN671j0+vIhpM/XJ3pcBZlI8CT2vjWZL1BJc4oOxxriIuJo5Fhjg1SwApACsZYOMsFPLPgPCk4gd2/t4/5ZK4dlxIPNEM9lZFdm7gF3x6yTge2tVZdF7q/wAm3QonWB+scYXYEAEns8mPLNXrtKucWrPtLF8WPzh9n6V1/wBnsmOJ2frmVfecfrW3HQeFD9J4rbxPtqUGDUD375/wiuzwnoTbF1e2vbaaZSHiZUiMocHKklHGRkeFcddLliI5ozD0Wvx0alrX5LYtnt7sF0uXE7HwvT/zEk/+oqbghXDltIIKkFurBHP6zAEcvtrV/pt0UvI+sllgDKZoZest8tGoTUDkHLLs3fVPo7xS2iDi5jnZiRpktZmhKr4FQQDvvnNddt3na7J7/js65jS5cxNHpZBL1kZByCMdbKBt6x5CuODWnnPDbggm8vImxgG5RbgAeGU3+NMHQ6OT/ZuJWsvgsjNbufwtmqrM4DThV6z4fGl2IL1zFGrlZnj+cIwCRpKg5ycDODzrpwcFt7sypYNMsyI8ixXHVusyKcHQ6gaW3GzD20FVeldz1TQ9exRk6ttQRnKctHWEasY9dc5Gq/w7oxPPD18YQRa9AaSSOLW/2V1EZqjcWzxO0cqGN1OGVhhhQb/oBxDKvETyww8uR/w1sg1eT9FOIdVcxknAJ0t5Nt/nyr1NWrajK8dU2qimZoq7J8+E0ZpuaM1zOo7NLmmZpc0Ds0maTNJmgUmmk0E000EFxNpBJ5Co14ZmMz3RKRc0iGzv3jUe4VdsbISzqG3VB1jDuJyAoPtOfw1H0tus6QfR16fMKNTfHT7qtEd1ZnsvdF7OMN8onQEDeKAdlTj7R7lHMncnkO8i/wBJum8so0FyI+SxJ2I8fdHd55PrrjWvFV6gjv21HyGdI9v5VnLq51MT664dW86l5rHSIes4Ph9LguHrrzEW1L7Z64jx5XJOLP3Nj1Cm/wClX2Oo+3FcsvS6tqf0q+yJ47Vmc88/u9H6J/tYuLUqkrG4g5FJCSwH7rHdfiPVWq6T9GYL+1PEuFgZwWmhUAZIGW7I9FxzIGxG49fiCSV6B+ynpg1pdrE5+YmZY5AeSknCyDyJ9xPqq9bTSfDj4jRrxNZmsYvH+/E+faf38ciOWpw1db9onBhacQkCDTHL84oGwVj6Sj1Z3HnXCjkrqmMPgxOV+0kUOhkUvGGBdFOksmdwD3HFb/o9HKkypY3CT8Odu3E8qRyxRP6YZSQ6OMndeeBXm6tTqhLe3tsj2V7Y279abS6NzEAQxktyMPjHpFCzZx4DxqhdL8p4RFcHeW2n+TF+ZaBgGQE9+ksAPVmszaXbxOskTmN1OVZDpYV1OIdLbi4h6iR16vWHYJHHHrYfWbSBnxoKVvJgg167wS+62CN+8qM+Y2PxHxrxtGr0DoDxDKPETyOoeR2Pxx76vSeql4zDZ6qKj1UVswfP+aXNNpc1zOo7NGabRmgdmkzSZooFpVFJTloLHBnxLcepIz/PXI6Vp81C3/mSA+0A/wCGrltNoncHk8Lr+JRqHwBqt0p/2aP+1B/uN/Q1pHplSP1KuHFL2cA1GRUMMlTk1xzGJferfmrEexuKSnUoWhgzFWrJyHXfG/OoMU+I4INVt1hrpTy2iXov7TOK/KEsp89t7eGVvvNGuoe9TWWtpcgGo7m7aaO1j9IhVjUeO7aR8aZw4fNr5Y921dc7Q8/OOa2Pd00apAaroalU1AlBpwNRg0oNBKprv9E7/qrmPJwCdB8jtn34PsrOg1PbyYINIHtQais3b9JYyiFs6tKltx6WN/jRW/PDH+nLybNLmmUtYNTqM0lFAtFJRmiTqepqMU4Ggr8RU7OvpKQR7KivW66zwPSBDY9a5yPdmrzrkEVymzExH1Tz9RHIirRPb3VneJjsz5GN+6pI5KvX/D9I6xN0PPH1SfH1HuPsrmMuOVYTHaX0q2zHNVaBqQVSWWpBPVZq2rrQnJppk7hUDS10eF8JeR1LAopGrURhtP2lB+BPjVq0zLLV4jlq7fRWz6y6hP1IzrJ7sRgEn+Lqx+I+FRWCfNg+JYjyJNaRYBaWcrgaZJFEUS96hshB57s5/wClcdYdKqo7gBXRZ8uvXqjAp4NJiiqLpAacDUQNOzQSA1IjVCDTlNBfW4OKKqaqKChRSUUQdmikooFopKKB2aUGmZpc0SkBqO4gDClBpwag50bPCTp3U+kjDKsDzBFRTcPgm3jb5O55pJlos/utzX25rqMgNVpbEGnymLTXrEuTc9G5UAJ0FScB1YMmee5G45eFPtejErqGzGq/ad9I2ODsRnmPCrgsmX0SR5VJF1y8j7wDTFVp1b+D7LgccTDbr5O7KkRKfEKd3NaWCFIB1104BJyFO7M3dsOfkPbXCiluO6TR4lFRW/ixn41JFYgHW5Lv3s5LH3mr80RtDKYm05tK5c3rXDiRxpRc9VGeYzzdv3j8PeTXc1Iz1ExqsymOhhpKU02oSWlBpuaAaB4NOBqPNOBoJdVFMzSUFalptLRBaKSigWikozQLmjNJmjNAuaXNNzRmgeGpdVR5ozQTA04NUIal1USn6yjrKg1UaqCUtSE0zVSZoHZpM0maM0QXNGaSigXNOBpmaUGgfmim5pKJQilptLRBaKKTNAtFJRQFGaTNGaBc0ZptFA7NGabRmgeDRmmg0ZoH5ozTc0ZoHZpc0zNLmgdmjNNzRmgdmjNNzRmgdmlBpuaAaB+aSkzRQR0ooooCiiigKSiigKSiigKSiigKKSigUUtFFAUUUUBS0UUBS0UUBRS0UAKKKKBa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6388" name="AutoShape 4" descr="data:image/jpeg;base64,/9j/4AAQSkZJRgABAQAAAQABAAD/2wCEAAkGBhQQDw8QDxAUEBAVEBAQEBAPFA8PDxAQFRQVFBQQFBQXHCYeFxkjGRQVHy8gIycpOCwtFR4xNTAqNSYtLCoBCQoKDgwOFw8PFCkcHBwpNSkpKSk1LSopNSkpLCwpKSkpLCkpLyktKiktLCksKSkpLCksLCkpKSwqKSwsKSkpLP/AABEIAQMAwgMBIgACEQEDEQH/xAAcAAABBQEBAQAAAAAAAAAAAAAAAQIDBAYFBwj/xABKEAACAQMCAgYFCQUEBwkAAAABAgMABBESIQUxBhMiQVFxMmGBkaEUIyRCUnKCscEHYpKy0XOiwvAVJTRDZKPhFjNTY4OTw9Lx/8QAGgEBAAMBAQEAAAAAAAAAAAAAAAECAwQGBf/EACwRAQACAQIFAwMDBQAAAAAAAAABAhEDMQQSIUFhMlFxBUKxM5HBEyOBofH/2gAMAwEAAhEDEQA/APaRS4pwFLir5c8QbilxTsUuKjK0VNxRin4oxUZW5UZFJiq3Eb3qxgc/yrnpevsRvnJGCCTjntUnI6+KTFc+Li32t6tR36N34qconTTYpMU5SDyINKVqcs5rMI8UhWn4oxU5Vwi00hWpMUhFTlGERWmlamxSEVbKMK5SmFasFaaVojCDTRoqTTRipRhEUpjJU+KawplGFbRRUumipyjDtUuKSnCuZ2xAxS0UVC4pHbAJPIDNLXJ6R3vVw4zu23s76JcK/vuskJzgZ257D2UFHR2QHdfS0nA7vHHjiufaxmRiAwUhWftauSjJOQD4VPbPIBrC6gxO7AMWI54z2j68VZLoScSPZUqAFULpOe7vwdvhVczU2Pimdmz6QYkYclQMaCG+r7aiMqszb6BklRgsAM7Akb/A0Dm4m0ffVm26W42Y586qSWpYHkw8VOoDz7x7RWO6S2csLJ1as+v0VTJOMhdR+yuSBk9+1B6nbcfjfnt5VfjmVvRYGvOrfgAikW2k4iiXxUEQsjCMsRkRiQntHy39VV4ePSwyvDMCsiNpYZzv6j3gjBHqNFMRL08rTcVl7DpK22+a7VvxlW5jHrFTlSdP2XsU3FKkit6J9nI0pFWyymswYRTSKkxSYq2VURWmlamIppFSjCEimmpStMZaIRYop2KKlDrClptLmud1xJ1FJS1DQVhelfEtcxUHZez7e/41sOJ3giidz3A48+7415Zc3OpiT3mpgXLQuxKx5JKtkKcZTm2fVVyO+eLqtaA6CWi1hhjJzkYI1DO/fXO4fxNoSxUDtLpPcwHirDdTXSt+NxkwLJFlELlslHyzDAYqqqDg486lKePiaEL1gOAjKyBVKu51YfOeyckHl3eyqsOCN3Ct4MGAP4hnHt99JO6GFmZ4zLrXR1QK5X62pQoA7sbZqCK2ZgCgD9+lCGceael8KDtWKkblccgHQ6lPryCRn2io+LXWYSRz+XWUZPiF6qXB/FITUXDpAMkBozncE5xgeQI8sGqFzLm3c+PFo/glsP0q1d1bMt074lI1/MDIxUdUdOTpGACCBy571pumPD9XEBMOTwQk+tgD8dIHsU1i+mLZvrj8A/uLW+6QT5hspPtRWJz96G7X82WuXRtM2tEy+79U0a009Ka1iP8AkILdNGxGD4HY11YrwEAMo5AZGAQBjf1nFV/lfzakSEej6Q1Ly7xv+VQC6zjKqN9yo05HkNvhXQ+I0UbDV83qK/Vb0wfPAyp9VdOyu9Y0nn3Vn41RjmN1QFwu7Z2Y7EA9rbbOcVYt3KEHu1FT3EMPqkdxojdocUhFLG+oAjvGf60EVaJc1q4MxSEU/FJVlUZFNK1IRSEVKqLTSVJilqTCwGpQ1Qa6OsrPDoWNdOD1V6ykM1RhLOdO+KYVYgefaby5D4591YTrKu9I+J9dO7A7Zwv3RsKo2ds8riOJS7nkq8z4moatHacQiMEMaLGrjV15kKIzknZgzoykY7jy8O+lns4cXMqt1iI8aKtv2FIYbyHUGwucjbbI22xXMbgjCGaXrYj1WgSIrMxBY4VdQGknPcDTLeznVVlSOVQQSroHGV7yMbkVCFm/tOrSGQElJVLJqwGGDgg45+o9+e6qqOMjJwO84zj14qC5v3kIMjs5xgFyWIHgM91WhxhztIFmAH+9XUwH9oMOP4qlLt2c7aN2Eww2M6mOPAasOPZXLnf6Gp8eKsfdJCv6VcgkjMWVBi7JIBPWJ39+xHxrmyt/q+2P2uIzt7rpF/SprurP8sl0rb6dP95f5Vra8Ul1cN4e/wDw9l/cuI4v/lNYPpQ/02f74/lWtncPnglm3hbzf8q+t3/JDXFoeuXp/q8f2K+Jj8S6kF0xhXtqezykGpRg8u2Co2qB7kbgxqG+1GTj3ZKn2YpvDpMwdqLUo1DUOsXP4gcZ9lQJJC3IyRnwOiZfeNJHuNdjzTs2lsro2mTMgjL6cBRtjKb8zjJyPCrOHUBS+oBVk0gsdKkAhsHnse7OK4tlBrA7RDF9CjQxUnGfTHf6gCavwGaPWApIQvETpEgU4OpVbBxsTy8aDVcFutS48N66RFZLgV7pcb7cj5GteOVFLRlGRTTUhFNIq0SwmDDSU40lWVNxRS4oqUKxekMlQF6aZKq3TmWuX0g4l1VvIwO5GhfNsj8s/CrLSVjumvEcskQOyjU33mx/h0/GolarNyS5JoR/D4VBqrS8N4TKtsJTDbBHOoTXIaVtOPRCqGCjvzgGqNFUdIZfk7W7MHRmDEyDrH5Y0gtnA7xgZB5Grz8WjnktpJZHgaJIkIVNakRnIaMggqT4EbeNJ/oiG6mgitZEEhR2uTGJfk6BfrJ1na5d3LOOVUhwlZBKbaUy9WhkZXjMTmMHeRO0wIG2xIPqoDiN7HNdSSDMUTyE9lQzKPHTkDJO+M95qWGwOrVa3CO3cFc283lpfTn8JNcUPU1tCHyDIkZ+r1mvS3q1KDj2+NBo52ZUIlXD6RnUvVvnbcgYzv3kGuZNJ/q6w9d1O3vv8fpV+5lkSBl3Mey81kiB9RGVDeRzXHkk+g8OH75b33xNWqie3zDK9KG+mT/fP5CtlC2rgMfqTiie6J5h/IKxPSY/S5/vvW36Prr4Kq/8VdRf+5YyD82rh0PW9T9WjOhPiYT8CwVY9YEbVyIkzjG3aVTSyWMznORcEbZjkSZ8ZPNQdfvFczoxcAxjIJzHG2QwXu9anxp99oDHSX1ajlWVcDO+QwO/8IrseWXrRpQzRorFvrx6C+QPtIQeWe8bZq83F3Yss2TllbYCN43VdIZcDA7OBjHcOVcixvQsgaXW6kEOEco7DGMavDlt6q7cfE4HeDWF6pda4dZjINQOkuSzBkVsbA7ZO1SlK3EQ8zOi6ASDjbngZO225yfbW54Zca41Pq+I2/pWAlsyIRMVCHrerYKcxvldQkjOTkbEHBI5cq03RO+yCh8x+X+fKiGjIphFS0wikM7QiIptSkUwirQxmDcUUUVKHGL1Gz0xnqJno2PkmABLeiAWb7oGT8BXmfE70yyu7c2Yn3mtf0ov+rtyoPakOn8C4ZvjpHsNYNmqktK7Hg1PbXTRnVG7Rt4ozIfeKqg1ouA8Mi+SXV5cKZViZI44gzIGkbG7Fd8dpeXrqFlS36QTJMk/Wa5FBXLgNqQ5yr/aByefv2q3b9IUhScQWwjkljMTOZHkVEPpBFI29pPIUg4bHPZz3USGBoXQOmppInVyBlS3aVhnkSa4Ragu2F2iFushWZSBsWkjZfWrKdvaDyq4kVrIRoklt227MyieMnPISRgMP4DXF1V0OGxRMU1StHLqGAYy0TYOQNSZZT+A0HZ4rausTuMMuQGeJgygHkGA7SjOPSA3riPJ9E4eP3YT77nP610ONxlYs9kqGwWRlZQcHYjOpT98KduVcd2+j2A8IrT4yKatCO8fMM/0jP0ub771uOhLZ4WR9nidqfY4WM/nWE6QH6VN99/zNbPoPJ/qu+P2Liwk90w/pXBo+qr1f1T9LV8Y/MKXQ690RxghCDEgPWJG26gDYsMjv5Yrr3l5DrxJbDcA64ZJI28OT617vAVxujBdZSkWvKvcRkRaw2lZHG+nu2HwrpcWviDpYRtlSDqSMyKfHWBqzv412vKIblouyYTIeepZQgK+GGU9r3DlV6SxX5MJ45C463qnVkCFCU1A7Mcg4NcMNVyG+ZY3iB7DlGYEA9pc6SD3czRLptwyWMBmXmgkIVkZwjbh2UHUB6yK6vRziGiVT3ZwfI1zuHccTrLZ59YaEKmuMK3WRLnEbKxG+klc53B5VXhuh1jFBpXWxVTzC57I92KkewqcgGg1z+BXnWwIe/GD5jb/AD510DUKSaRTCKkNNNWhlMI8UU7FFSoyjPUTPSM1Vry86qN5PsKSPv8AJPiQfwmplrDKdLL7XOVBysY6sY5Ej0j7WJrg5pZpckk1GDWbZIDV/h3GXgDqul43AEsUq64pANxkdxHiCDVnRYpHEGkuJpWXMhi6qJIm+wBIuXPrz7uQk4z0WeF7YRFpluF1QAoUm5KSjp3Eah/0xUBl30kZ7f5NHFHBCX1usIfMjbYLM7EnkPcPCuSWrqXXRS5jDFoc6Rl1jeKV0HiyIxYD2Vx80HXtL626tUntmyOc0EpWQ+aOChPuq5acNt3dWt7sZBJ6q6VoGxj/AMRNSfEeys5mu7wzgcmoPHouF05+jOksik+MeNan16DipD+ktpJHErOhCHVpcaWjO3JWQlPHbJO29cmY/N2Y8IrL80NT9JJ8RsuSCFcupyDqA2LBu3nn6QHqFVrvYQDwWzH8tWhHevzDPcfP0mX77/ma13QVs8N4wvhDBJ/Czmsdx1vpEv32/M1rv2bdq34snjw+Rv4c/wBa+fo71et+pRmmtHj+YVeHOy3cwTVq+WT40ZLYaQtsBudmrQcR6QTIFHXFt8NHOUn2x3xyase6sqkmLqcjn1sTjHPtRRNWnvOMyLGdE5OCOy0nXjGcYMZyg91dzySnNxZZFYPawhyNpIQ8BB8SqnQfLSKrWYUyRhzpQugcjmqkgMfYM1WeUsxY4ySSQoVVz6lAAHkKFaiWovODRm4uLeBXSWLWUV2EgmVBqOOyCrFe0OYPLauNDJVmx6TSxFWHVu6oUjkkQPLGpGnCvsSMEgA5xXPR6D0foLxHIaMn1j8j+lbGvJ+jHEernQk7ZwfI7GvVUfIqVLH0hpM0E0ZySikpasqxDNWc6XXuEjiB3Y9Y3luqD+Y/iFd/mQM49fgO8+wb+ysBxy/66eRxspOFHgo2Ue4Clpa1hRJqWzkRZEMqGSMMC6BtBYfZ1YOKr5ozWbRuv+1VucC2duG7AYW1tp1z49YDr9uKToxxZV4qr3N2LnMTpHO2tUDtjC4cDRtqHm1YjNGaDb9FOA3ScTWWeKSMI0sk0zgrGwKtnD8mBJ7j6+6s1f6JbuXq2WOJ7iTQ7ZEaoznSxwDhcHPKqfyx9GjrH0fY1No/hzioc0Ggl6F3OC0IS6T7drIkw92zfCqvD7VklZZUKPjASVQrZz3K4Jzt9VWPlzrlxylTqVirdzKSrD2jetPwbpJcOjrK/wAoiGnK3CC4Qc/SLIfi6edSOT0uvXaMq7swWN8ByzFcjl2yXA2Gx0+pRUPENmQeDWo93/5T+md1G8fzcKxHqm1dW7NEwJ20JlgnfsrEb+dRcTPzn/qwD86tXuj7q/MMzx1vnpPvt+ZrY/smOZL5PtcOuB8U/rWL44fnX++a137HX+nMv2rWdfgp/SvnaX2vX8fvrR4lzRMVuWZSVbqrSRWUkMGEekMCORylbWfj8/VZd+sGjUBcRxuh2z/viWb2Vhp9po/Xap/dllX+la60uFMSs1vDgoMlUe21bYOZEmjBz5Gu+d3kI2VhxyF/++sIT+9btLat54BK/CqDSR9blUYxZ2R3GvTjkXA8e/FMvZ4m0mGJoeepTL1ynljTlQR38yar6qJaDjtnELezuLdDGkiSq6s5kPWRtgktgbkHuA5cqnvejHVyCBJ1kuNCv1Wl01ZXVpjc5DnHccZ7t9q4p4m5gW3ODGshlXbtBiukjPgfCuta8Zjle2e4d4pYOrUTRoJRJHG2UDLkEMOWoZz3igoWs2lh3GvXOAX3W28bd+MHzG3+fOvJ+L3qS3U8sQIjeRnUEYODuTjuycn21s+gPEch4if3h+R/SphW2zb6qM1GGpc1fDE/NFMzRTCHm3G7zqreRvrN80vmw7R9i7fjFYJ2rv8AS68zIsQ+ova/tG3b3DSv4azpNZzPV0RGILmtBbdGRGizcQl+SxMMpEMNdzj9yP6o/eb3Vnc13bfpndDCyT9bHkAidI7gY7z21JPvqEuv0t4dbRWFlLDbmGWbtDVI7t1IXOWycajqjPLbJqq3RFIbeGa+uvk7SjVFEsTTyacA6mwRjYj3jv2qx056VwXTJHBErxpGgjlIkjdN8vGqbDThVG4q90+sZb6S2urONri3aBUUwguUfUxKso3U4ZfdjuoMxxro+1ssUodZreUExTx5CtjmrKd1b1HwPgccnNbfpdH8l4VYWMmPlGszumQSgPWEg+2THr0ms7wThUE6v116lrIGARZUYxuMczICAu+2KChZzKsitJH1qDOqPU0eoYx6S7jx9laPh8VtICYOugOd1kjivkU+IMemdB+8B7ail/Z9c41QGG7T7VtKjfBsfDNQwWjQJ1dyhibUTpuFKDO26mWNo+7mGQ+ug5nStMFvnI5cqnaid5Bu2MNr7Yb1NuKXiZ+cb+3h/wAVQcefVJzzmSEbnVtlO/W+3kx/QP4ke239vF+T1eu0/Cv3V+Wa4yfnW+9Wo/ZFJjicQ8Y5x/ynP6VleLn50+dd/wDZfJp4pbesyD3xuP1r52ltX/D2PHevW+LfiRxRdM8Q/cuI/wCGUN/irV8I+SmKP56WKTGGylk41d+nSyzEZ5eqsz0jXFwvqub1PeEI/lru8As53g1RwzSR62GYVkkXO2QVSdP5TX0LbvHV2Ofo3EzEQ8QtycnsXAltGz9ntgjPtqpxLo7PboJJEBiJ0iWN45Yye4ZUnHLvqpxO1eORtcbxgnI6yN4vgwqoDVVndj4CvUwyPeQRtKGKRv1hwAcdt1UhDuPSxz51Um4TMkxgMTGUb6EBckYzqGnORjfIrqdHbezMLNMyPdayFhuJJbaDR3EyKpyfUSPZXdseIzG81XAihSe1ksbeS2eNoY29KMB0Y4OfHHMUGIZCrFWBVhsVYFWHqIO4ru9FeI9VcRknbOk+R2NPs4nuYLyC41G4tYzNG0hJlRUOJYWJ3K8iAeR5VwraXDA1I9vV6fqrk8Cvutt4379IB8xsfyz7a6Qato6sJ6JM0UzVRU4VeA3lwXdnY5LMWJPiTmq+aGamZrndJ+aXNMzS5oHZqa2vZIiTFI8ZPMxu6E+ekjNV80ZoJJp2dizsWY82YlmPmTuaZqpuaaWoJopyh1IxRu5kJVveN671j0+vIhpM/XJ3pcBZlI8CT2vjWZL1BJc4oOxxriIuJo5Fhjg1SwApACsZYOMsFPLPgPCk4gd2/t4/5ZK4dlxIPNEM9lZFdm7gF3x6yTge2tVZdF7q/wAm3QonWB+scYXYEAEns8mPLNXrtKucWrPtLF8WPzh9n6V1/wBnsmOJ2frmVfecfrW3HQeFD9J4rbxPtqUGDUD375/wiuzwnoTbF1e2vbaaZSHiZUiMocHKklHGRkeFcddLliI5ozD0Wvx0alrX5LYtnt7sF0uXE7HwvT/zEk/+oqbghXDltIIKkFurBHP6zAEcvtrV/pt0UvI+sllgDKZoZest8tGoTUDkHLLs3fVPo7xS2iDi5jnZiRpktZmhKr4FQQDvvnNddt3na7J7/js65jS5cxNHpZBL1kZByCMdbKBt6x5CuODWnnPDbggm8vImxgG5RbgAeGU3+NMHQ6OT/ZuJWsvgsjNbufwtmqrM4DThV6z4fGl2IL1zFGrlZnj+cIwCRpKg5ycDODzrpwcFt7sypYNMsyI8ixXHVusyKcHQ6gaW3GzD20FVeldz1TQ9exRk6ttQRnKctHWEasY9dc5Gq/w7oxPPD18YQRa9AaSSOLW/2V1EZqjcWzxO0cqGN1OGVhhhQb/oBxDKvETyww8uR/w1sg1eT9FOIdVcxknAJ0t5Nt/nyr1NWrajK8dU2qimZoq7J8+E0ZpuaM1zOo7NLmmZpc0Ds0maTNJmgUmmk0E000EFxNpBJ5Co14ZmMz3RKRc0iGzv3jUe4VdsbISzqG3VB1jDuJyAoPtOfw1H0tus6QfR16fMKNTfHT7qtEd1ZnsvdF7OMN8onQEDeKAdlTj7R7lHMncnkO8i/wBJum8so0FyI+SxJ2I8fdHd55PrrjWvFV6gjv21HyGdI9v5VnLq51MT664dW86l5rHSIes4Ph9LguHrrzEW1L7Z64jx5XJOLP3Nj1Cm/wClX2Oo+3FcsvS6tqf0q+yJ47Vmc88/u9H6J/tYuLUqkrG4g5FJCSwH7rHdfiPVWq6T9GYL+1PEuFgZwWmhUAZIGW7I9FxzIGxG49fiCSV6B+ynpg1pdrE5+YmZY5AeSknCyDyJ9xPqq9bTSfDj4jRrxNZmsYvH+/E+faf38ciOWpw1db9onBhacQkCDTHL84oGwVj6Sj1Z3HnXCjkrqmMPgxOV+0kUOhkUvGGBdFOksmdwD3HFb/o9HKkypY3CT8Odu3E8qRyxRP6YZSQ6OMndeeBXm6tTqhLe3tsj2V7Y279abS6NzEAQxktyMPjHpFCzZx4DxqhdL8p4RFcHeW2n+TF+ZaBgGQE9+ksAPVmszaXbxOskTmN1OVZDpYV1OIdLbi4h6iR16vWHYJHHHrYfWbSBnxoKVvJgg167wS+62CN+8qM+Y2PxHxrxtGr0DoDxDKPETyOoeR2Pxx76vSeql4zDZ6qKj1UVswfP+aXNNpc1zOo7NGabRmgdmkzSZooFpVFJTloLHBnxLcepIz/PXI6Vp81C3/mSA+0A/wCGrltNoncHk8Lr+JRqHwBqt0p/2aP+1B/uN/Q1pHplSP1KuHFL2cA1GRUMMlTk1xzGJferfmrEexuKSnUoWhgzFWrJyHXfG/OoMU+I4INVt1hrpTy2iXov7TOK/KEsp89t7eGVvvNGuoe9TWWtpcgGo7m7aaO1j9IhVjUeO7aR8aZw4fNr5Y921dc7Q8/OOa2Pd00apAaroalU1AlBpwNRg0oNBKprv9E7/qrmPJwCdB8jtn34PsrOg1PbyYINIHtQais3b9JYyiFs6tKltx6WN/jRW/PDH+nLybNLmmUtYNTqM0lFAtFJRmiTqepqMU4Ggr8RU7OvpKQR7KivW66zwPSBDY9a5yPdmrzrkEVymzExH1Tz9RHIirRPb3VneJjsz5GN+6pI5KvX/D9I6xN0PPH1SfH1HuPsrmMuOVYTHaX0q2zHNVaBqQVSWWpBPVZq2rrQnJppk7hUDS10eF8JeR1LAopGrURhtP2lB+BPjVq0zLLV4jlq7fRWz6y6hP1IzrJ7sRgEn+Lqx+I+FRWCfNg+JYjyJNaRYBaWcrgaZJFEUS96hshB57s5/wClcdYdKqo7gBXRZ8uvXqjAp4NJiiqLpAacDUQNOzQSA1IjVCDTlNBfW4OKKqaqKChRSUUQdmikooFopKKB2aUGmZpc0SkBqO4gDClBpwag50bPCTp3U+kjDKsDzBFRTcPgm3jb5O55pJlos/utzX25rqMgNVpbEGnymLTXrEuTc9G5UAJ0FScB1YMmee5G45eFPtejErqGzGq/ad9I2ODsRnmPCrgsmX0SR5VJF1y8j7wDTFVp1b+D7LgccTDbr5O7KkRKfEKd3NaWCFIB1104BJyFO7M3dsOfkPbXCiluO6TR4lFRW/ixn41JFYgHW5Lv3s5LH3mr80RtDKYm05tK5c3rXDiRxpRc9VGeYzzdv3j8PeTXc1Iz1ExqsymOhhpKU02oSWlBpuaAaB4NOBqPNOBoJdVFMzSUFalptLRBaKSigWikozQLmjNJmjNAuaXNNzRmgeGpdVR5ozQTA04NUIal1USn6yjrKg1UaqCUtSE0zVSZoHZpM0maM0QXNGaSigXNOBpmaUGgfmim5pKJQilptLRBaKKTNAtFJRQFGaTNGaBc0ZptFA7NGabRmgeDRmmg0ZoH5ozTc0ZoHZpc0zNLmgdmjNNzRmgdmjNNzRmgdmlBpuaAaB+aSkzRQR0ooooCiiigKSiigKSiigKSiigKKSigUUtFFAUUUUBS0UUBS0UUBRS0UAKKKKBa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6390" name="AutoShape 6" descr="data:image/jpeg;base64,/9j/4AAQSkZJRgABAQAAAQABAAD/2wCEAAkGBhQQDw8QDxAUEBAVEBAQEBAPFA8PDxAQFRQVFBQQFBQXHCYeFxkjGRQVHy8gIycpOCwtFR4xNTAqNSYtLCoBCQoKDgwOFw8PFCkcHBwpNSkpKSk1LSopNSkpLCwpKSkpLCkpLyktKiktLCksKSkpLCksLCkpKSwqKSwsKSkpLP/AABEIAQMAwgMBIgACEQEDEQH/xAAcAAABBQEBAQAAAAAAAAAAAAAAAQIDBAYFBwj/xABKEAACAQMCAgYFCQUEBwkAAAABAgMABBESIQUxBhMiQVFxMmGBkaEUIyRCUnKCscEHYpKy0XOiwvAVJTRDZKPhFjNTY4OTw9Lx/8QAGgEBAAMBAQEAAAAAAAAAAAAAAAECAwQGBf/EACwRAQACAQIFAwMDBQAAAAAAAAABAhEDMQQSIUFhMlFxBUKxM5HBEyOBofH/2gAMAwEAAhEDEQA/APaRS4pwFLir5c8QbilxTsUuKjK0VNxRin4oxUZW5UZFJiq3Eb3qxgc/yrnpevsRvnJGCCTjntUnI6+KTFc+Li32t6tR36N34qconTTYpMU5SDyINKVqcs5rMI8UhWn4oxU5Vwi00hWpMUhFTlGERWmlamxSEVbKMK5SmFasFaaVojCDTRoqTTRipRhEUpjJU+KawplGFbRRUumipyjDtUuKSnCuZ2xAxS0UVC4pHbAJPIDNLXJ6R3vVw4zu23s76JcK/vuskJzgZ257D2UFHR2QHdfS0nA7vHHjiufaxmRiAwUhWftauSjJOQD4VPbPIBrC6gxO7AMWI54z2j68VZLoScSPZUqAFULpOe7vwdvhVczU2Pimdmz6QYkYclQMaCG+r7aiMqszb6BklRgsAM7Akb/A0Dm4m0ffVm26W42Y586qSWpYHkw8VOoDz7x7RWO6S2csLJ1as+v0VTJOMhdR+yuSBk9+1B6nbcfjfnt5VfjmVvRYGvOrfgAikW2k4iiXxUEQsjCMsRkRiQntHy39VV4ePSwyvDMCsiNpYZzv6j3gjBHqNFMRL08rTcVl7DpK22+a7VvxlW5jHrFTlSdP2XsU3FKkit6J9nI0pFWyymswYRTSKkxSYq2VURWmlamIppFSjCEimmpStMZaIRYop2KKlDrClptLmud1xJ1FJS1DQVhelfEtcxUHZez7e/41sOJ3giidz3A48+7415Zc3OpiT3mpgXLQuxKx5JKtkKcZTm2fVVyO+eLqtaA6CWi1hhjJzkYI1DO/fXO4fxNoSxUDtLpPcwHirDdTXSt+NxkwLJFlELlslHyzDAYqqqDg486lKePiaEL1gOAjKyBVKu51YfOeyckHl3eyqsOCN3Ct4MGAP4hnHt99JO6GFmZ4zLrXR1QK5X62pQoA7sbZqCK2ZgCgD9+lCGceael8KDtWKkblccgHQ6lPryCRn2io+LXWYSRz+XWUZPiF6qXB/FITUXDpAMkBozncE5xgeQI8sGqFzLm3c+PFo/glsP0q1d1bMt074lI1/MDIxUdUdOTpGACCBy571pumPD9XEBMOTwQk+tgD8dIHsU1i+mLZvrj8A/uLW+6QT5hspPtRWJz96G7X82WuXRtM2tEy+79U0a009Ka1iP8AkILdNGxGD4HY11YrwEAMo5AZGAQBjf1nFV/lfzakSEej6Q1Ly7xv+VQC6zjKqN9yo05HkNvhXQ+I0UbDV83qK/Vb0wfPAyp9VdOyu9Y0nn3Vn41RjmN1QFwu7Z2Y7EA9rbbOcVYt3KEHu1FT3EMPqkdxojdocUhFLG+oAjvGf60EVaJc1q4MxSEU/FJVlUZFNK1IRSEVKqLTSVJilqTCwGpQ1Qa6OsrPDoWNdOD1V6ykM1RhLOdO+KYVYgefaby5D4591YTrKu9I+J9dO7A7Zwv3RsKo2ds8riOJS7nkq8z4moatHacQiMEMaLGrjV15kKIzknZgzoykY7jy8O+lns4cXMqt1iI8aKtv2FIYbyHUGwucjbbI22xXMbgjCGaXrYj1WgSIrMxBY4VdQGknPcDTLeznVVlSOVQQSroHGV7yMbkVCFm/tOrSGQElJVLJqwGGDgg45+o9+e6qqOMjJwO84zj14qC5v3kIMjs5xgFyWIHgM91WhxhztIFmAH+9XUwH9oMOP4qlLt2c7aN2Eww2M6mOPAasOPZXLnf6Gp8eKsfdJCv6VcgkjMWVBi7JIBPWJ39+xHxrmyt/q+2P2uIzt7rpF/SprurP8sl0rb6dP95f5Vra8Ul1cN4e/wDw9l/cuI4v/lNYPpQ/02f74/lWtncPnglm3hbzf8q+t3/JDXFoeuXp/q8f2K+Jj8S6kF0xhXtqezykGpRg8u2Co2qB7kbgxqG+1GTj3ZKn2YpvDpMwdqLUo1DUOsXP4gcZ9lQJJC3IyRnwOiZfeNJHuNdjzTs2lsro2mTMgjL6cBRtjKb8zjJyPCrOHUBS+oBVk0gsdKkAhsHnse7OK4tlBrA7RDF9CjQxUnGfTHf6gCavwGaPWApIQvETpEgU4OpVbBxsTy8aDVcFutS48N66RFZLgV7pcb7cj5GteOVFLRlGRTTUhFNIq0SwmDDSU40lWVNxRS4oqUKxekMlQF6aZKq3TmWuX0g4l1VvIwO5GhfNsj8s/CrLSVjumvEcskQOyjU33mx/h0/GolarNyS5JoR/D4VBqrS8N4TKtsJTDbBHOoTXIaVtOPRCqGCjvzgGqNFUdIZfk7W7MHRmDEyDrH5Y0gtnA7xgZB5Grz8WjnktpJZHgaJIkIVNakRnIaMggqT4EbeNJ/oiG6mgitZEEhR2uTGJfk6BfrJ1na5d3LOOVUhwlZBKbaUy9WhkZXjMTmMHeRO0wIG2xIPqoDiN7HNdSSDMUTyE9lQzKPHTkDJO+M95qWGwOrVa3CO3cFc283lpfTn8JNcUPU1tCHyDIkZ+r1mvS3q1KDj2+NBo52ZUIlXD6RnUvVvnbcgYzv3kGuZNJ/q6w9d1O3vv8fpV+5lkSBl3Mey81kiB9RGVDeRzXHkk+g8OH75b33xNWqie3zDK9KG+mT/fP5CtlC2rgMfqTiie6J5h/IKxPSY/S5/vvW36Prr4Kq/8VdRf+5YyD82rh0PW9T9WjOhPiYT8CwVY9YEbVyIkzjG3aVTSyWMznORcEbZjkSZ8ZPNQdfvFczoxcAxjIJzHG2QwXu9anxp99oDHSX1ajlWVcDO+QwO/8IrseWXrRpQzRorFvrx6C+QPtIQeWe8bZq83F3Yss2TllbYCN43VdIZcDA7OBjHcOVcixvQsgaXW6kEOEco7DGMavDlt6q7cfE4HeDWF6pda4dZjINQOkuSzBkVsbA7ZO1SlK3EQ8zOi6ASDjbngZO225yfbW54Zca41Pq+I2/pWAlsyIRMVCHrerYKcxvldQkjOTkbEHBI5cq03RO+yCh8x+X+fKiGjIphFS0wikM7QiIptSkUwirQxmDcUUUVKHGL1Gz0xnqJno2PkmABLeiAWb7oGT8BXmfE70yyu7c2Yn3mtf0ov+rtyoPakOn8C4ZvjpHsNYNmqktK7Hg1PbXTRnVG7Rt4ozIfeKqg1ouA8Mi+SXV5cKZViZI44gzIGkbG7Fd8dpeXrqFlS36QTJMk/Wa5FBXLgNqQ5yr/aByefv2q3b9IUhScQWwjkljMTOZHkVEPpBFI29pPIUg4bHPZz3USGBoXQOmppInVyBlS3aVhnkSa4Ragu2F2iFushWZSBsWkjZfWrKdvaDyq4kVrIRoklt227MyieMnPISRgMP4DXF1V0OGxRMU1StHLqGAYy0TYOQNSZZT+A0HZ4rausTuMMuQGeJgygHkGA7SjOPSA3riPJ9E4eP3YT77nP610ONxlYs9kqGwWRlZQcHYjOpT98KduVcd2+j2A8IrT4yKatCO8fMM/0jP0ub771uOhLZ4WR9nidqfY4WM/nWE6QH6VN99/zNbPoPJ/qu+P2Liwk90w/pXBo+qr1f1T9LV8Y/MKXQ690RxghCDEgPWJG26gDYsMjv5Yrr3l5DrxJbDcA64ZJI28OT617vAVxujBdZSkWvKvcRkRaw2lZHG+nu2HwrpcWviDpYRtlSDqSMyKfHWBqzv412vKIblouyYTIeepZQgK+GGU9r3DlV6SxX5MJ45C463qnVkCFCU1A7Mcg4NcMNVyG+ZY3iB7DlGYEA9pc6SD3czRLptwyWMBmXmgkIVkZwjbh2UHUB6yK6vRziGiVT3ZwfI1zuHccTrLZ59YaEKmuMK3WRLnEbKxG+klc53B5VXhuh1jFBpXWxVTzC57I92KkewqcgGg1z+BXnWwIe/GD5jb/AD510DUKSaRTCKkNNNWhlMI8UU7FFSoyjPUTPSM1Vry86qN5PsKSPv8AJPiQfwmplrDKdLL7XOVBysY6sY5Ej0j7WJrg5pZpckk1GDWbZIDV/h3GXgDqul43AEsUq64pANxkdxHiCDVnRYpHEGkuJpWXMhi6qJIm+wBIuXPrz7uQk4z0WeF7YRFpluF1QAoUm5KSjp3Eah/0xUBl30kZ7f5NHFHBCX1usIfMjbYLM7EnkPcPCuSWrqXXRS5jDFoc6Rl1jeKV0HiyIxYD2Vx80HXtL626tUntmyOc0EpWQ+aOChPuq5acNt3dWt7sZBJ6q6VoGxj/AMRNSfEeys5mu7wzgcmoPHouF05+jOksik+MeNan16DipD+ktpJHErOhCHVpcaWjO3JWQlPHbJO29cmY/N2Y8IrL80NT9JJ8RsuSCFcupyDqA2LBu3nn6QHqFVrvYQDwWzH8tWhHevzDPcfP0mX77/ma13QVs8N4wvhDBJ/Czmsdx1vpEv32/M1rv2bdq34snjw+Rv4c/wBa+fo71et+pRmmtHj+YVeHOy3cwTVq+WT40ZLYaQtsBudmrQcR6QTIFHXFt8NHOUn2x3xyase6sqkmLqcjn1sTjHPtRRNWnvOMyLGdE5OCOy0nXjGcYMZyg91dzySnNxZZFYPawhyNpIQ8BB8SqnQfLSKrWYUyRhzpQugcjmqkgMfYM1WeUsxY4ySSQoVVz6lAAHkKFaiWovODRm4uLeBXSWLWUV2EgmVBqOOyCrFe0OYPLauNDJVmx6TSxFWHVu6oUjkkQPLGpGnCvsSMEgA5xXPR6D0foLxHIaMn1j8j+lbGvJ+jHEernQk7ZwfI7GvVUfIqVLH0hpM0E0ZySikpasqxDNWc6XXuEjiB3Y9Y3luqD+Y/iFd/mQM49fgO8+wb+ysBxy/66eRxspOFHgo2Ue4Clpa1hRJqWzkRZEMqGSMMC6BtBYfZ1YOKr5ozWbRuv+1VucC2duG7AYW1tp1z49YDr9uKToxxZV4qr3N2LnMTpHO2tUDtjC4cDRtqHm1YjNGaDb9FOA3ScTWWeKSMI0sk0zgrGwKtnD8mBJ7j6+6s1f6JbuXq2WOJ7iTQ7ZEaoznSxwDhcHPKqfyx9GjrH0fY1No/hzioc0Ggl6F3OC0IS6T7drIkw92zfCqvD7VklZZUKPjASVQrZz3K4Jzt9VWPlzrlxylTqVirdzKSrD2jetPwbpJcOjrK/wAoiGnK3CC4Qc/SLIfi6edSOT0uvXaMq7swWN8ByzFcjl2yXA2Gx0+pRUPENmQeDWo93/5T+md1G8fzcKxHqm1dW7NEwJ20JlgnfsrEb+dRcTPzn/qwD86tXuj7q/MMzx1vnpPvt+ZrY/smOZL5PtcOuB8U/rWL44fnX++a137HX+nMv2rWdfgp/SvnaX2vX8fvrR4lzRMVuWZSVbqrSRWUkMGEekMCORylbWfj8/VZd+sGjUBcRxuh2z/viWb2Vhp9po/Xap/dllX+la60uFMSs1vDgoMlUe21bYOZEmjBz5Gu+d3kI2VhxyF/++sIT+9btLat54BK/CqDSR9blUYxZ2R3GvTjkXA8e/FMvZ4m0mGJoeepTL1ynljTlQR38yar6qJaDjtnELezuLdDGkiSq6s5kPWRtgktgbkHuA5cqnvejHVyCBJ1kuNCv1Wl01ZXVpjc5DnHccZ7t9q4p4m5gW3ODGshlXbtBiukjPgfCuta8Zjle2e4d4pYOrUTRoJRJHG2UDLkEMOWoZz3igoWs2lh3GvXOAX3W28bd+MHzG3+fOvJ+L3qS3U8sQIjeRnUEYODuTjuycn21s+gPEch4if3h+R/SphW2zb6qM1GGpc1fDE/NFMzRTCHm3G7zqreRvrN80vmw7R9i7fjFYJ2rv8AS68zIsQ+ova/tG3b3DSv4azpNZzPV0RGILmtBbdGRGizcQl+SxMMpEMNdzj9yP6o/eb3Vnc13bfpndDCyT9bHkAidI7gY7z21JPvqEuv0t4dbRWFlLDbmGWbtDVI7t1IXOWycajqjPLbJqq3RFIbeGa+uvk7SjVFEsTTyacA6mwRjYj3jv2qx056VwXTJHBErxpGgjlIkjdN8vGqbDThVG4q90+sZb6S2urONri3aBUUwguUfUxKso3U4ZfdjuoMxxro+1ssUodZreUExTx5CtjmrKd1b1HwPgccnNbfpdH8l4VYWMmPlGszumQSgPWEg+2THr0ms7wThUE6v116lrIGARZUYxuMczICAu+2KChZzKsitJH1qDOqPU0eoYx6S7jx9laPh8VtICYOugOd1kjivkU+IMemdB+8B7ail/Z9c41QGG7T7VtKjfBsfDNQwWjQJ1dyhibUTpuFKDO26mWNo+7mGQ+ug5nStMFvnI5cqnaid5Bu2MNr7Yb1NuKXiZ+cb+3h/wAVQcefVJzzmSEbnVtlO/W+3kx/QP4ke239vF+T1eu0/Cv3V+Wa4yfnW+9Wo/ZFJjicQ8Y5x/ynP6VleLn50+dd/wDZfJp4pbesyD3xuP1r52ltX/D2PHevW+LfiRxRdM8Q/cuI/wCGUN/irV8I+SmKP56WKTGGylk41d+nSyzEZ5eqsz0jXFwvqub1PeEI/lru8As53g1RwzSR62GYVkkXO2QVSdP5TX0LbvHV2Ofo3EzEQ8QtycnsXAltGz9ntgjPtqpxLo7PboJJEBiJ0iWN45Yye4ZUnHLvqpxO1eORtcbxgnI6yN4vgwqoDVVndj4CvUwyPeQRtKGKRv1hwAcdt1UhDuPSxz51Um4TMkxgMTGUb6EBckYzqGnORjfIrqdHbezMLNMyPdayFhuJJbaDR3EyKpyfUSPZXdseIzG81XAihSe1ksbeS2eNoY29KMB0Y4OfHHMUGIZCrFWBVhsVYFWHqIO4ru9FeI9VcRknbOk+R2NPs4nuYLyC41G4tYzNG0hJlRUOJYWJ3K8iAeR5VwraXDA1I9vV6fqrk8Cvutt4379IB8xsfyz7a6Qato6sJ6JM0UzVRU4VeA3lwXdnY5LMWJPiTmq+aGamZrndJ+aXNMzS5oHZqa2vZIiTFI8ZPMxu6E+ekjNV80ZoJJp2dizsWY82YlmPmTuaZqpuaaWoJopyh1IxRu5kJVveN671j0+vIhpM/XJ3pcBZlI8CT2vjWZL1BJc4oOxxriIuJo5Fhjg1SwApACsZYOMsFPLPgPCk4gd2/t4/5ZK4dlxIPNEM9lZFdm7gF3x6yTge2tVZdF7q/wAm3QonWB+scYXYEAEns8mPLNXrtKucWrPtLF8WPzh9n6V1/wBnsmOJ2frmVfecfrW3HQeFD9J4rbxPtqUGDUD375/wiuzwnoTbF1e2vbaaZSHiZUiMocHKklHGRkeFcddLliI5ozD0Wvx0alrX5LYtnt7sF0uXE7HwvT/zEk/+oqbghXDltIIKkFurBHP6zAEcvtrV/pt0UvI+sllgDKZoZest8tGoTUDkHLLs3fVPo7xS2iDi5jnZiRpktZmhKr4FQQDvvnNddt3na7J7/js65jS5cxNHpZBL1kZByCMdbKBt6x5CuODWnnPDbggm8vImxgG5RbgAeGU3+NMHQ6OT/ZuJWsvgsjNbufwtmqrM4DThV6z4fGl2IL1zFGrlZnj+cIwCRpKg5ycDODzrpwcFt7sypYNMsyI8ixXHVusyKcHQ6gaW3GzD20FVeldz1TQ9exRk6ttQRnKctHWEasY9dc5Gq/w7oxPPD18YQRa9AaSSOLW/2V1EZqjcWzxO0cqGN1OGVhhhQb/oBxDKvETyww8uR/w1sg1eT9FOIdVcxknAJ0t5Nt/nyr1NWrajK8dU2qimZoq7J8+E0ZpuaM1zOo7NLmmZpc0Ds0maTNJmgUmmk0E000EFxNpBJ5Co14ZmMz3RKRc0iGzv3jUe4VdsbISzqG3VB1jDuJyAoPtOfw1H0tus6QfR16fMKNTfHT7qtEd1ZnsvdF7OMN8onQEDeKAdlTj7R7lHMncnkO8i/wBJum8so0FyI+SxJ2I8fdHd55PrrjWvFV6gjv21HyGdI9v5VnLq51MT664dW86l5rHSIes4Ph9LguHrrzEW1L7Z64jx5XJOLP3Nj1Cm/wClX2Oo+3FcsvS6tqf0q+yJ47Vmc88/u9H6J/tYuLUqkrG4g5FJCSwH7rHdfiPVWq6T9GYL+1PEuFgZwWmhUAZIGW7I9FxzIGxG49fiCSV6B+ynpg1pdrE5+YmZY5AeSknCyDyJ9xPqq9bTSfDj4jRrxNZmsYvH+/E+faf38ciOWpw1db9onBhacQkCDTHL84oGwVj6Sj1Z3HnXCjkrqmMPgxOV+0kUOhkUvGGBdFOksmdwD3HFb/o9HKkypY3CT8Odu3E8qRyxRP6YZSQ6OMndeeBXm6tTqhLe3tsj2V7Y279abS6NzEAQxktyMPjHpFCzZx4DxqhdL8p4RFcHeW2n+TF+ZaBgGQE9+ksAPVmszaXbxOskTmN1OVZDpYV1OIdLbi4h6iR16vWHYJHHHrYfWbSBnxoKVvJgg167wS+62CN+8qM+Y2PxHxrxtGr0DoDxDKPETyOoeR2Pxx76vSeql4zDZ6qKj1UVswfP+aXNNpc1zOo7NGabRmgdmkzSZooFpVFJTloLHBnxLcepIz/PXI6Vp81C3/mSA+0A/wCGrltNoncHk8Lr+JRqHwBqt0p/2aP+1B/uN/Q1pHplSP1KuHFL2cA1GRUMMlTk1xzGJferfmrEexuKSnUoWhgzFWrJyHXfG/OoMU+I4INVt1hrpTy2iXov7TOK/KEsp89t7eGVvvNGuoe9TWWtpcgGo7m7aaO1j9IhVjUeO7aR8aZw4fNr5Y921dc7Q8/OOa2Pd00apAaroalU1AlBpwNRg0oNBKprv9E7/qrmPJwCdB8jtn34PsrOg1PbyYINIHtQais3b9JYyiFs6tKltx6WN/jRW/PDH+nLybNLmmUtYNTqM0lFAtFJRmiTqepqMU4Ggr8RU7OvpKQR7KivW66zwPSBDY9a5yPdmrzrkEVymzExH1Tz9RHIirRPb3VneJjsz5GN+6pI5KvX/D9I6xN0PPH1SfH1HuPsrmMuOVYTHaX0q2zHNVaBqQVSWWpBPVZq2rrQnJppk7hUDS10eF8JeR1LAopGrURhtP2lB+BPjVq0zLLV4jlq7fRWz6y6hP1IzrJ7sRgEn+Lqx+I+FRWCfNg+JYjyJNaRYBaWcrgaZJFEUS96hshB57s5/wClcdYdKqo7gBXRZ8uvXqjAp4NJiiqLpAacDUQNOzQSA1IjVCDTlNBfW4OKKqaqKChRSUUQdmikooFopKKB2aUGmZpc0SkBqO4gDClBpwag50bPCTp3U+kjDKsDzBFRTcPgm3jb5O55pJlos/utzX25rqMgNVpbEGnymLTXrEuTc9G5UAJ0FScB1YMmee5G45eFPtejErqGzGq/ad9I2ODsRnmPCrgsmX0SR5VJF1y8j7wDTFVp1b+D7LgccTDbr5O7KkRKfEKd3NaWCFIB1104BJyFO7M3dsOfkPbXCiluO6TR4lFRW/ixn41JFYgHW5Lv3s5LH3mr80RtDKYm05tK5c3rXDiRxpRc9VGeYzzdv3j8PeTXc1Iz1ExqsymOhhpKU02oSWlBpuaAaB4NOBqPNOBoJdVFMzSUFalptLRBaKSigWikozQLmjNJmjNAuaXNNzRmgeGpdVR5ozQTA04NUIal1USn6yjrKg1UaqCUtSE0zVSZoHZpM0maM0QXNGaSigXNOBpmaUGgfmim5pKJQilptLRBaKKTNAtFJRQFGaTNGaBc0ZptFA7NGabRmgeDRmmg0ZoH5ozTc0ZoHZpc0zNLmgdmjNNzRmgdmjNNzRmgdmlBpuaAaB+aSkzRQR0ooooCiiigKSiigKSiigKSiigKKSigUUtFFAUUUUBS0UUBS0UUBRS0UAKKKKBa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6392" name="AutoShape 8" descr="data:image/jpeg;base64,/9j/4AAQSkZJRgABAQAAAQABAAD/2wCEAAkGBhQQDw8QDxAUEBAVEBAQEBAPFA8PDxAQFRQVFBQQFBQXHCYeFxkjGRQVHy8gIycpOCwtFR4xNTAqNSYtLCoBCQoKDgwOFw8PFCkcHBwpNSkpKSk1LSopNSkpLCwpKSkpLCkpLyktKiktLCksKSkpLCksLCkpKSwqKSwsKSkpLP/AABEIAQMAwgMBIgACEQEDEQH/xAAcAAABBQEBAQAAAAAAAAAAAAAAAQIDBAYFBwj/xABKEAACAQMCAgYFCQUEBwkAAAABAgMABBESIQUxBhMiQVFxMmGBkaEUIyRCUnKCscEHYpKy0XOiwvAVJTRDZKPhFjNTY4OTw9Lx/8QAGgEBAAMBAQEAAAAAAAAAAAAAAAECAwQGBf/EACwRAQACAQIFAwMDBQAAAAAAAAABAhEDMQQSIUFhMlFxBUKxM5HBEyOBofH/2gAMAwEAAhEDEQA/APaRS4pwFLir5c8QbilxTsUuKjK0VNxRin4oxUZW5UZFJiq3Eb3qxgc/yrnpevsRvnJGCCTjntUnI6+KTFc+Li32t6tR36N34qconTTYpMU5SDyINKVqcs5rMI8UhWn4oxU5Vwi00hWpMUhFTlGERWmlamxSEVbKMK5SmFasFaaVojCDTRoqTTRipRhEUpjJU+KawplGFbRRUumipyjDtUuKSnCuZ2xAxS0UVC4pHbAJPIDNLXJ6R3vVw4zu23s76JcK/vuskJzgZ257D2UFHR2QHdfS0nA7vHHjiufaxmRiAwUhWftauSjJOQD4VPbPIBrC6gxO7AMWI54z2j68VZLoScSPZUqAFULpOe7vwdvhVczU2Pimdmz6QYkYclQMaCG+r7aiMqszb6BklRgsAM7Akb/A0Dm4m0ffVm26W42Y586qSWpYHkw8VOoDz7x7RWO6S2csLJ1as+v0VTJOMhdR+yuSBk9+1B6nbcfjfnt5VfjmVvRYGvOrfgAikW2k4iiXxUEQsjCMsRkRiQntHy39VV4ePSwyvDMCsiNpYZzv6j3gjBHqNFMRL08rTcVl7DpK22+a7VvxlW5jHrFTlSdP2XsU3FKkit6J9nI0pFWyymswYRTSKkxSYq2VURWmlamIppFSjCEimmpStMZaIRYop2KKlDrClptLmud1xJ1FJS1DQVhelfEtcxUHZez7e/41sOJ3giidz3A48+7415Zc3OpiT3mpgXLQuxKx5JKtkKcZTm2fVVyO+eLqtaA6CWi1hhjJzkYI1DO/fXO4fxNoSxUDtLpPcwHirDdTXSt+NxkwLJFlELlslHyzDAYqqqDg486lKePiaEL1gOAjKyBVKu51YfOeyckHl3eyqsOCN3Ct4MGAP4hnHt99JO6GFmZ4zLrXR1QK5X62pQoA7sbZqCK2ZgCgD9+lCGceael8KDtWKkblccgHQ6lPryCRn2io+LXWYSRz+XWUZPiF6qXB/FITUXDpAMkBozncE5xgeQI8sGqFzLm3c+PFo/glsP0q1d1bMt074lI1/MDIxUdUdOTpGACCBy571pumPD9XEBMOTwQk+tgD8dIHsU1i+mLZvrj8A/uLW+6QT5hspPtRWJz96G7X82WuXRtM2tEy+79U0a009Ka1iP8AkILdNGxGD4HY11YrwEAMo5AZGAQBjf1nFV/lfzakSEej6Q1Ly7xv+VQC6zjKqN9yo05HkNvhXQ+I0UbDV83qK/Vb0wfPAyp9VdOyu9Y0nn3Vn41RjmN1QFwu7Z2Y7EA9rbbOcVYt3KEHu1FT3EMPqkdxojdocUhFLG+oAjvGf60EVaJc1q4MxSEU/FJVlUZFNK1IRSEVKqLTSVJilqTCwGpQ1Qa6OsrPDoWNdOD1V6ykM1RhLOdO+KYVYgefaby5D4591YTrKu9I+J9dO7A7Zwv3RsKo2ds8riOJS7nkq8z4moatHacQiMEMaLGrjV15kKIzknZgzoykY7jy8O+lns4cXMqt1iI8aKtv2FIYbyHUGwucjbbI22xXMbgjCGaXrYj1WgSIrMxBY4VdQGknPcDTLeznVVlSOVQQSroHGV7yMbkVCFm/tOrSGQElJVLJqwGGDgg45+o9+e6qqOMjJwO84zj14qC5v3kIMjs5xgFyWIHgM91WhxhztIFmAH+9XUwH9oMOP4qlLt2c7aN2Eww2M6mOPAasOPZXLnf6Gp8eKsfdJCv6VcgkjMWVBi7JIBPWJ39+xHxrmyt/q+2P2uIzt7rpF/SprurP8sl0rb6dP95f5Vra8Ul1cN4e/wDw9l/cuI4v/lNYPpQ/02f74/lWtncPnglm3hbzf8q+t3/JDXFoeuXp/q8f2K+Jj8S6kF0xhXtqezykGpRg8u2Co2qB7kbgxqG+1GTj3ZKn2YpvDpMwdqLUo1DUOsXP4gcZ9lQJJC3IyRnwOiZfeNJHuNdjzTs2lsro2mTMgjL6cBRtjKb8zjJyPCrOHUBS+oBVk0gsdKkAhsHnse7OK4tlBrA7RDF9CjQxUnGfTHf6gCavwGaPWApIQvETpEgU4OpVbBxsTy8aDVcFutS48N66RFZLgV7pcb7cj5GteOVFLRlGRTTUhFNIq0SwmDDSU40lWVNxRS4oqUKxekMlQF6aZKq3TmWuX0g4l1VvIwO5GhfNsj8s/CrLSVjumvEcskQOyjU33mx/h0/GolarNyS5JoR/D4VBqrS8N4TKtsJTDbBHOoTXIaVtOPRCqGCjvzgGqNFUdIZfk7W7MHRmDEyDrH5Y0gtnA7xgZB5Grz8WjnktpJZHgaJIkIVNakRnIaMggqT4EbeNJ/oiG6mgitZEEhR2uTGJfk6BfrJ1na5d3LOOVUhwlZBKbaUy9WhkZXjMTmMHeRO0wIG2xIPqoDiN7HNdSSDMUTyE9lQzKPHTkDJO+M95qWGwOrVa3CO3cFc283lpfTn8JNcUPU1tCHyDIkZ+r1mvS3q1KDj2+NBo52ZUIlXD6RnUvVvnbcgYzv3kGuZNJ/q6w9d1O3vv8fpV+5lkSBl3Mey81kiB9RGVDeRzXHkk+g8OH75b33xNWqie3zDK9KG+mT/fP5CtlC2rgMfqTiie6J5h/IKxPSY/S5/vvW36Prr4Kq/8VdRf+5YyD82rh0PW9T9WjOhPiYT8CwVY9YEbVyIkzjG3aVTSyWMznORcEbZjkSZ8ZPNQdfvFczoxcAxjIJzHG2QwXu9anxp99oDHSX1ajlWVcDO+QwO/8IrseWXrRpQzRorFvrx6C+QPtIQeWe8bZq83F3Yss2TllbYCN43VdIZcDA7OBjHcOVcixvQsgaXW6kEOEco7DGMavDlt6q7cfE4HeDWF6pda4dZjINQOkuSzBkVsbA7ZO1SlK3EQ8zOi6ASDjbngZO225yfbW54Zca41Pq+I2/pWAlsyIRMVCHrerYKcxvldQkjOTkbEHBI5cq03RO+yCh8x+X+fKiGjIphFS0wikM7QiIptSkUwirQxmDcUUUVKHGL1Gz0xnqJno2PkmABLeiAWb7oGT8BXmfE70yyu7c2Yn3mtf0ov+rtyoPakOn8C4ZvjpHsNYNmqktK7Hg1PbXTRnVG7Rt4ozIfeKqg1ouA8Mi+SXV5cKZViZI44gzIGkbG7Fd8dpeXrqFlS36QTJMk/Wa5FBXLgNqQ5yr/aByefv2q3b9IUhScQWwjkljMTOZHkVEPpBFI29pPIUg4bHPZz3USGBoXQOmppInVyBlS3aVhnkSa4Ragu2F2iFushWZSBsWkjZfWrKdvaDyq4kVrIRoklt227MyieMnPISRgMP4DXF1V0OGxRMU1StHLqGAYy0TYOQNSZZT+A0HZ4rausTuMMuQGeJgygHkGA7SjOPSA3riPJ9E4eP3YT77nP610ONxlYs9kqGwWRlZQcHYjOpT98KduVcd2+j2A8IrT4yKatCO8fMM/0jP0ub771uOhLZ4WR9nidqfY4WM/nWE6QH6VN99/zNbPoPJ/qu+P2Liwk90w/pXBo+qr1f1T9LV8Y/MKXQ690RxghCDEgPWJG26gDYsMjv5Yrr3l5DrxJbDcA64ZJI28OT617vAVxujBdZSkWvKvcRkRaw2lZHG+nu2HwrpcWviDpYRtlSDqSMyKfHWBqzv412vKIblouyYTIeepZQgK+GGU9r3DlV6SxX5MJ45C463qnVkCFCU1A7Mcg4NcMNVyG+ZY3iB7DlGYEA9pc6SD3czRLptwyWMBmXmgkIVkZwjbh2UHUB6yK6vRziGiVT3ZwfI1zuHccTrLZ59YaEKmuMK3WRLnEbKxG+klc53B5VXhuh1jFBpXWxVTzC57I92KkewqcgGg1z+BXnWwIe/GD5jb/AD510DUKSaRTCKkNNNWhlMI8UU7FFSoyjPUTPSM1Vry86qN5PsKSPv8AJPiQfwmplrDKdLL7XOVBysY6sY5Ej0j7WJrg5pZpckk1GDWbZIDV/h3GXgDqul43AEsUq64pANxkdxHiCDVnRYpHEGkuJpWXMhi6qJIm+wBIuXPrz7uQk4z0WeF7YRFpluF1QAoUm5KSjp3Eah/0xUBl30kZ7f5NHFHBCX1usIfMjbYLM7EnkPcPCuSWrqXXRS5jDFoc6Rl1jeKV0HiyIxYD2Vx80HXtL626tUntmyOc0EpWQ+aOChPuq5acNt3dWt7sZBJ6q6VoGxj/AMRNSfEeys5mu7wzgcmoPHouF05+jOksik+MeNan16DipD+ktpJHErOhCHVpcaWjO3JWQlPHbJO29cmY/N2Y8IrL80NT9JJ8RsuSCFcupyDqA2LBu3nn6QHqFVrvYQDwWzH8tWhHevzDPcfP0mX77/ma13QVs8N4wvhDBJ/Czmsdx1vpEv32/M1rv2bdq34snjw+Rv4c/wBa+fo71et+pRmmtHj+YVeHOy3cwTVq+WT40ZLYaQtsBudmrQcR6QTIFHXFt8NHOUn2x3xyase6sqkmLqcjn1sTjHPtRRNWnvOMyLGdE5OCOy0nXjGcYMZyg91dzySnNxZZFYPawhyNpIQ8BB8SqnQfLSKrWYUyRhzpQugcjmqkgMfYM1WeUsxY4ySSQoVVz6lAAHkKFaiWovODRm4uLeBXSWLWUV2EgmVBqOOyCrFe0OYPLauNDJVmx6TSxFWHVu6oUjkkQPLGpGnCvsSMEgA5xXPR6D0foLxHIaMn1j8j+lbGvJ+jHEernQk7ZwfI7GvVUfIqVLH0hpM0E0ZySikpasqxDNWc6XXuEjiB3Y9Y3luqD+Y/iFd/mQM49fgO8+wb+ysBxy/66eRxspOFHgo2Ue4Clpa1hRJqWzkRZEMqGSMMC6BtBYfZ1YOKr5ozWbRuv+1VucC2duG7AYW1tp1z49YDr9uKToxxZV4qr3N2LnMTpHO2tUDtjC4cDRtqHm1YjNGaDb9FOA3ScTWWeKSMI0sk0zgrGwKtnD8mBJ7j6+6s1f6JbuXq2WOJ7iTQ7ZEaoznSxwDhcHPKqfyx9GjrH0fY1No/hzioc0Ggl6F3OC0IS6T7drIkw92zfCqvD7VklZZUKPjASVQrZz3K4Jzt9VWPlzrlxylTqVirdzKSrD2jetPwbpJcOjrK/wAoiGnK3CC4Qc/SLIfi6edSOT0uvXaMq7swWN8ByzFcjl2yXA2Gx0+pRUPENmQeDWo93/5T+md1G8fzcKxHqm1dW7NEwJ20JlgnfsrEb+dRcTPzn/qwD86tXuj7q/MMzx1vnpPvt+ZrY/smOZL5PtcOuB8U/rWL44fnX++a137HX+nMv2rWdfgp/SvnaX2vX8fvrR4lzRMVuWZSVbqrSRWUkMGEekMCORylbWfj8/VZd+sGjUBcRxuh2z/viWb2Vhp9po/Xap/dllX+la60uFMSs1vDgoMlUe21bYOZEmjBz5Gu+d3kI2VhxyF/++sIT+9btLat54BK/CqDSR9blUYxZ2R3GvTjkXA8e/FMvZ4m0mGJoeepTL1ynljTlQR38yar6qJaDjtnELezuLdDGkiSq6s5kPWRtgktgbkHuA5cqnvejHVyCBJ1kuNCv1Wl01ZXVpjc5DnHccZ7t9q4p4m5gW3ODGshlXbtBiukjPgfCuta8Zjle2e4d4pYOrUTRoJRJHG2UDLkEMOWoZz3igoWs2lh3GvXOAX3W28bd+MHzG3+fOvJ+L3qS3U8sQIjeRnUEYODuTjuycn21s+gPEch4if3h+R/SphW2zb6qM1GGpc1fDE/NFMzRTCHm3G7zqreRvrN80vmw7R9i7fjFYJ2rv8AS68zIsQ+ova/tG3b3DSv4azpNZzPV0RGILmtBbdGRGizcQl+SxMMpEMNdzj9yP6o/eb3Vnc13bfpndDCyT9bHkAidI7gY7z21JPvqEuv0t4dbRWFlLDbmGWbtDVI7t1IXOWycajqjPLbJqq3RFIbeGa+uvk7SjVFEsTTyacA6mwRjYj3jv2qx056VwXTJHBErxpGgjlIkjdN8vGqbDThVG4q90+sZb6S2urONri3aBUUwguUfUxKso3U4ZfdjuoMxxro+1ssUodZreUExTx5CtjmrKd1b1HwPgccnNbfpdH8l4VYWMmPlGszumQSgPWEg+2THr0ms7wThUE6v116lrIGARZUYxuMczICAu+2KChZzKsitJH1qDOqPU0eoYx6S7jx9laPh8VtICYOugOd1kjivkU+IMemdB+8B7ail/Z9c41QGG7T7VtKjfBsfDNQwWjQJ1dyhibUTpuFKDO26mWNo+7mGQ+ug5nStMFvnI5cqnaid5Bu2MNr7Yb1NuKXiZ+cb+3h/wAVQcefVJzzmSEbnVtlO/W+3kx/QP4ke239vF+T1eu0/Cv3V+Wa4yfnW+9Wo/ZFJjicQ8Y5x/ynP6VleLn50+dd/wDZfJp4pbesyD3xuP1r52ltX/D2PHevW+LfiRxRdM8Q/cuI/wCGUN/irV8I+SmKP56WKTGGylk41d+nSyzEZ5eqsz0jXFwvqub1PeEI/lru8As53g1RwzSR62GYVkkXO2QVSdP5TX0LbvHV2Ofo3EzEQ8QtycnsXAltGz9ntgjPtqpxLo7PboJJEBiJ0iWN45Yye4ZUnHLvqpxO1eORtcbxgnI6yN4vgwqoDVVndj4CvUwyPeQRtKGKRv1hwAcdt1UhDuPSxz51Um4TMkxgMTGUb6EBckYzqGnORjfIrqdHbezMLNMyPdayFhuJJbaDR3EyKpyfUSPZXdseIzG81XAihSe1ksbeS2eNoY29KMB0Y4OfHHMUGIZCrFWBVhsVYFWHqIO4ru9FeI9VcRknbOk+R2NPs4nuYLyC41G4tYzNG0hJlRUOJYWJ3K8iAeR5VwraXDA1I9vV6fqrk8Cvutt4379IB8xsfyz7a6Qato6sJ6JM0UzVRU4VeA3lwXdnY5LMWJPiTmq+aGamZrndJ+aXNMzS5oHZqa2vZIiTFI8ZPMxu6E+ekjNV80ZoJJp2dizsWY82YlmPmTuaZqpuaaWoJopyh1IxRu5kJVveN671j0+vIhpM/XJ3pcBZlI8CT2vjWZL1BJc4oOxxriIuJo5Fhjg1SwApACsZYOMsFPLPgPCk4gd2/t4/5ZK4dlxIPNEM9lZFdm7gF3x6yTge2tVZdF7q/wAm3QonWB+scYXYEAEns8mPLNXrtKucWrPtLF8WPzh9n6V1/wBnsmOJ2frmVfecfrW3HQeFD9J4rbxPtqUGDUD375/wiuzwnoTbF1e2vbaaZSHiZUiMocHKklHGRkeFcddLliI5ozD0Wvx0alrX5LYtnt7sF0uXE7HwvT/zEk/+oqbghXDltIIKkFurBHP6zAEcvtrV/pt0UvI+sllgDKZoZest8tGoTUDkHLLs3fVPo7xS2iDi5jnZiRpktZmhKr4FQQDvvnNddt3na7J7/js65jS5cxNHpZBL1kZByCMdbKBt6x5CuODWnnPDbggm8vImxgG5RbgAeGU3+NMHQ6OT/ZuJWsvgsjNbufwtmqrM4DThV6z4fGl2IL1zFGrlZnj+cIwCRpKg5ycDODzrpwcFt7sypYNMsyI8ixXHVusyKcHQ6gaW3GzD20FVeldz1TQ9exRk6ttQRnKctHWEasY9dc5Gq/w7oxPPD18YQRa9AaSSOLW/2V1EZqjcWzxO0cqGN1OGVhhhQb/oBxDKvETyww8uR/w1sg1eT9FOIdVcxknAJ0t5Nt/nyr1NWrajK8dU2qimZoq7J8+E0ZpuaM1zOo7NLmmZpc0Ds0maTNJmgUmmk0E000EFxNpBJ5Co14ZmMz3RKRc0iGzv3jUe4VdsbISzqG3VB1jDuJyAoPtOfw1H0tus6QfR16fMKNTfHT7qtEd1ZnsvdF7OMN8onQEDeKAdlTj7R7lHMncnkO8i/wBJum8so0FyI+SxJ2I8fdHd55PrrjWvFV6gjv21HyGdI9v5VnLq51MT664dW86l5rHSIes4Ph9LguHrrzEW1L7Z64jx5XJOLP3Nj1Cm/wClX2Oo+3FcsvS6tqf0q+yJ47Vmc88/u9H6J/tYuLUqkrG4g5FJCSwH7rHdfiPVWq6T9GYL+1PEuFgZwWmhUAZIGW7I9FxzIGxG49fiCSV6B+ynpg1pdrE5+YmZY5AeSknCyDyJ9xPqq9bTSfDj4jRrxNZmsYvH+/E+faf38ciOWpw1db9onBhacQkCDTHL84oGwVj6Sj1Z3HnXCjkrqmMPgxOV+0kUOhkUvGGBdFOksmdwD3HFb/o9HKkypY3CT8Odu3E8qRyxRP6YZSQ6OMndeeBXm6tTqhLe3tsj2V7Y279abS6NzEAQxktyMPjHpFCzZx4DxqhdL8p4RFcHeW2n+TF+ZaBgGQE9+ksAPVmszaXbxOskTmN1OVZDpYV1OIdLbi4h6iR16vWHYJHHHrYfWbSBnxoKVvJgg167wS+62CN+8qM+Y2PxHxrxtGr0DoDxDKPETyOoeR2Pxx76vSeql4zDZ6qKj1UVswfP+aXNNpc1zOo7NGabRmgdmkzSZooFpVFJTloLHBnxLcepIz/PXI6Vp81C3/mSA+0A/wCGrltNoncHk8Lr+JRqHwBqt0p/2aP+1B/uN/Q1pHplSP1KuHFL2cA1GRUMMlTk1xzGJferfmrEexuKSnUoWhgzFWrJyHXfG/OoMU+I4INVt1hrpTy2iXov7TOK/KEsp89t7eGVvvNGuoe9TWWtpcgGo7m7aaO1j9IhVjUeO7aR8aZw4fNr5Y921dc7Q8/OOa2Pd00apAaroalU1AlBpwNRg0oNBKprv9E7/qrmPJwCdB8jtn34PsrOg1PbyYINIHtQais3b9JYyiFs6tKltx6WN/jRW/PDH+nLybNLmmUtYNTqM0lFAtFJRmiTqepqMU4Ggr8RU7OvpKQR7KivW66zwPSBDY9a5yPdmrzrkEVymzExH1Tz9RHIirRPb3VneJjsz5GN+6pI5KvX/D9I6xN0PPH1SfH1HuPsrmMuOVYTHaX0q2zHNVaBqQVSWWpBPVZq2rrQnJppk7hUDS10eF8JeR1LAopGrURhtP2lB+BPjVq0zLLV4jlq7fRWz6y6hP1IzrJ7sRgEn+Lqx+I+FRWCfNg+JYjyJNaRYBaWcrgaZJFEUS96hshB57s5/wClcdYdKqo7gBXRZ8uvXqjAp4NJiiqLpAacDUQNOzQSA1IjVCDTlNBfW4OKKqaqKChRSUUQdmikooFopKKB2aUGmZpc0SkBqO4gDClBpwag50bPCTp3U+kjDKsDzBFRTcPgm3jb5O55pJlos/utzX25rqMgNVpbEGnymLTXrEuTc9G5UAJ0FScB1YMmee5G45eFPtejErqGzGq/ad9I2ODsRnmPCrgsmX0SR5VJF1y8j7wDTFVp1b+D7LgccTDbr5O7KkRKfEKd3NaWCFIB1104BJyFO7M3dsOfkPbXCiluO6TR4lFRW/ixn41JFYgHW5Lv3s5LH3mr80RtDKYm05tK5c3rXDiRxpRc9VGeYzzdv3j8PeTXc1Iz1ExqsymOhhpKU02oSWlBpuaAaB4NOBqPNOBoJdVFMzSUFalptLRBaKSigWikozQLmjNJmjNAuaXNNzRmgeGpdVR5ozQTA04NUIal1USn6yjrKg1UaqCUtSE0zVSZoHZpM0maM0QXNGaSigXNOBpmaUGgfmim5pKJQilptLRBaKKTNAtFJRQFGaTNGaBc0ZptFA7NGabRmgeDRmmg0ZoH5ozTc0ZoHZpc0zNLmgdmjNNzRmgdmjNNzRmgdmlBpuaAaB+aSkzRQR0ooooCiiigKSiigKSiigKSiigKKSigUUtFFAUUUUBS0UUBS0UUBRS0UAKKKKBa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11" name="Rectangle 10"/>
          <p:cNvSpPr/>
          <p:nvPr/>
        </p:nvSpPr>
        <p:spPr>
          <a:xfrm>
            <a:off x="142844" y="5929330"/>
            <a:ext cx="7858180" cy="800219"/>
          </a:xfrm>
          <a:prstGeom prst="rect">
            <a:avLst/>
          </a:prstGeom>
        </p:spPr>
        <p:txBody>
          <a:bodyPr wrap="square">
            <a:spAutoFit/>
          </a:bodyPr>
          <a:lstStyle/>
          <a:p>
            <a:r>
              <a:rPr lang="en-AU" sz="2800" dirty="0" smtClean="0"/>
              <a:t>Activity 1 build thermometer, take measurements  </a:t>
            </a:r>
            <a:r>
              <a:rPr lang="en-AU" dirty="0" smtClean="0"/>
              <a:t/>
            </a:r>
            <a:br>
              <a:rPr lang="en-AU" dirty="0" smtClean="0"/>
            </a:br>
            <a:endParaRPr lang="en-AU" dirty="0"/>
          </a:p>
        </p:txBody>
      </p:sp>
      <p:sp>
        <p:nvSpPr>
          <p:cNvPr id="12" name="Rectangle 11"/>
          <p:cNvSpPr/>
          <p:nvPr/>
        </p:nvSpPr>
        <p:spPr>
          <a:xfrm>
            <a:off x="500034" y="1357298"/>
            <a:ext cx="8215369" cy="3785652"/>
          </a:xfrm>
          <a:prstGeom prst="rect">
            <a:avLst/>
          </a:prstGeom>
        </p:spPr>
        <p:txBody>
          <a:bodyPr wrap="square">
            <a:spAutoFit/>
          </a:bodyPr>
          <a:lstStyle/>
          <a:p>
            <a:endParaRPr lang="en-AU" sz="2400" dirty="0" smtClean="0"/>
          </a:p>
          <a:p>
            <a:pPr>
              <a:lnSpc>
                <a:spcPct val="150000"/>
              </a:lnSpc>
            </a:pPr>
            <a:r>
              <a:rPr lang="en-AU" sz="2400" dirty="0" smtClean="0">
                <a:solidFill>
                  <a:srgbClr val="00B0F0"/>
                </a:solidFill>
                <a:sym typeface="Wingdings"/>
              </a:rPr>
              <a:t></a:t>
            </a:r>
            <a:r>
              <a:rPr lang="en-AU" sz="2400" dirty="0" smtClean="0"/>
              <a:t> A thermometer is a device used to measure temperature</a:t>
            </a:r>
          </a:p>
          <a:p>
            <a:pPr>
              <a:lnSpc>
                <a:spcPct val="150000"/>
              </a:lnSpc>
            </a:pPr>
            <a:r>
              <a:rPr lang="en-AU" sz="2400" dirty="0" smtClean="0">
                <a:solidFill>
                  <a:srgbClr val="00B0F0"/>
                </a:solidFill>
                <a:sym typeface="Wingdings"/>
              </a:rPr>
              <a:t> </a:t>
            </a:r>
            <a:r>
              <a:rPr lang="en-AU" sz="2400" dirty="0" smtClean="0"/>
              <a:t>Temperature is measured in Celsius, Fahrenheit, and Kelvin</a:t>
            </a:r>
          </a:p>
          <a:p>
            <a:pPr>
              <a:lnSpc>
                <a:spcPct val="150000"/>
              </a:lnSpc>
            </a:pPr>
            <a:r>
              <a:rPr lang="en-AU" sz="2400" dirty="0" smtClean="0">
                <a:solidFill>
                  <a:srgbClr val="00B0F0"/>
                </a:solidFill>
                <a:sym typeface="Wingdings"/>
              </a:rPr>
              <a:t></a:t>
            </a:r>
            <a:r>
              <a:rPr lang="en-AU" sz="2400" dirty="0" smtClean="0"/>
              <a:t>Temperature does not depend on the size or type of object</a:t>
            </a:r>
          </a:p>
          <a:p>
            <a:pPr>
              <a:lnSpc>
                <a:spcPct val="150000"/>
              </a:lnSpc>
            </a:pPr>
            <a:r>
              <a:rPr lang="en-AU" sz="2400" dirty="0" smtClean="0">
                <a:solidFill>
                  <a:srgbClr val="00B0F0"/>
                </a:solidFill>
                <a:sym typeface="Wingdings"/>
              </a:rPr>
              <a:t></a:t>
            </a:r>
            <a:r>
              <a:rPr lang="en-AU" sz="2400" dirty="0" smtClean="0">
                <a:sym typeface="Wingdings"/>
              </a:rPr>
              <a:t>C</a:t>
            </a:r>
            <a:r>
              <a:rPr lang="en-AU" sz="2400" dirty="0" smtClean="0"/>
              <a:t>old and hot are variants on the same continuum</a:t>
            </a:r>
          </a:p>
          <a:p>
            <a:pPr>
              <a:lnSpc>
                <a:spcPct val="150000"/>
              </a:lnSpc>
            </a:pPr>
            <a:r>
              <a:rPr lang="en-AU" sz="2400" dirty="0" smtClean="0">
                <a:solidFill>
                  <a:srgbClr val="00B0F0"/>
                </a:solidFill>
                <a:sym typeface="Wingdings"/>
              </a:rPr>
              <a:t> </a:t>
            </a:r>
            <a:r>
              <a:rPr lang="en-AU" sz="2400" dirty="0" smtClean="0">
                <a:sym typeface="Wingdings"/>
              </a:rPr>
              <a:t>Liquid* expands when it is cooled </a:t>
            </a:r>
          </a:p>
          <a:p>
            <a:pPr>
              <a:lnSpc>
                <a:spcPct val="150000"/>
              </a:lnSpc>
            </a:pPr>
            <a:r>
              <a:rPr lang="en-AU" sz="2400" dirty="0" smtClean="0">
                <a:sym typeface="Wingdings"/>
              </a:rPr>
              <a:t>    and contracts when heated</a:t>
            </a:r>
            <a:endParaRPr lang="en-AU" sz="2400" u="sng" dirty="0"/>
          </a:p>
        </p:txBody>
      </p:sp>
      <p:pic>
        <p:nvPicPr>
          <p:cNvPr id="16394" name="Picture 10" descr="http://img.ehowcdn.com/article-page-main/ehow/images/a04/ni/43/make-homemade-thermometers-800x800.jpg"/>
          <p:cNvPicPr>
            <a:picLocks noChangeAspect="1" noChangeArrowheads="1"/>
          </p:cNvPicPr>
          <p:nvPr/>
        </p:nvPicPr>
        <p:blipFill>
          <a:blip r:embed="rId3" cstate="print"/>
          <a:srcRect/>
          <a:stretch>
            <a:fillRect/>
          </a:stretch>
        </p:blipFill>
        <p:spPr bwMode="auto">
          <a:xfrm>
            <a:off x="5857884" y="4000504"/>
            <a:ext cx="1826539" cy="1785950"/>
          </a:xfrm>
          <a:prstGeom prst="rect">
            <a:avLst/>
          </a:prstGeom>
          <a:noFill/>
          <a:ln w="28575">
            <a:solidFill>
              <a:srgbClr val="00B0F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0" dirty="0" smtClean="0">
                <a:solidFill>
                  <a:srgbClr val="FF9900"/>
                </a:solidFill>
              </a:rPr>
              <a:t>What do students need to know?</a:t>
            </a:r>
            <a:endParaRPr lang="en-AU" b="0" dirty="0">
              <a:solidFill>
                <a:srgbClr val="FF9900"/>
              </a:solidFill>
            </a:endParaRPr>
          </a:p>
        </p:txBody>
      </p:sp>
      <p:sp>
        <p:nvSpPr>
          <p:cNvPr id="3" name="Content Placeholder 2"/>
          <p:cNvSpPr>
            <a:spLocks noGrp="1"/>
          </p:cNvSpPr>
          <p:nvPr>
            <p:ph idx="1"/>
          </p:nvPr>
        </p:nvSpPr>
        <p:spPr>
          <a:xfrm>
            <a:off x="142844" y="6029340"/>
            <a:ext cx="8229600" cy="828660"/>
          </a:xfrm>
        </p:spPr>
        <p:txBody>
          <a:bodyPr>
            <a:normAutofit/>
          </a:bodyPr>
          <a:lstStyle/>
          <a:p>
            <a:pPr>
              <a:buNone/>
            </a:pPr>
            <a:r>
              <a:rPr lang="en-AU" sz="2800" dirty="0" smtClean="0"/>
              <a:t>Activity 2 make honeycomb candy</a:t>
            </a:r>
            <a:endParaRPr lang="en-AU" sz="2800" dirty="0"/>
          </a:p>
        </p:txBody>
      </p:sp>
      <p:sp>
        <p:nvSpPr>
          <p:cNvPr id="4" name="Rectangle 3"/>
          <p:cNvSpPr/>
          <p:nvPr/>
        </p:nvSpPr>
        <p:spPr>
          <a:xfrm>
            <a:off x="142844" y="1643050"/>
            <a:ext cx="8630889" cy="2523768"/>
          </a:xfrm>
          <a:prstGeom prst="rect">
            <a:avLst/>
          </a:prstGeom>
        </p:spPr>
        <p:txBody>
          <a:bodyPr wrap="square">
            <a:spAutoFit/>
          </a:bodyPr>
          <a:lstStyle/>
          <a:p>
            <a:r>
              <a:rPr lang="en-AU" sz="2800" dirty="0" smtClean="0">
                <a:solidFill>
                  <a:srgbClr val="00B0F0"/>
                </a:solidFill>
                <a:sym typeface="Wingdings"/>
              </a:rPr>
              <a:t> </a:t>
            </a:r>
            <a:r>
              <a:rPr lang="en-AU" sz="2800" dirty="0" smtClean="0">
                <a:sym typeface="Wingdings"/>
              </a:rPr>
              <a:t>Different thermometers are used for specific purposes </a:t>
            </a:r>
          </a:p>
          <a:p>
            <a:r>
              <a:rPr lang="en-AU" sz="2800" dirty="0" smtClean="0">
                <a:solidFill>
                  <a:srgbClr val="00B0F0"/>
                </a:solidFill>
                <a:sym typeface="Wingdings"/>
              </a:rPr>
              <a:t> </a:t>
            </a:r>
            <a:r>
              <a:rPr lang="en-AU" sz="2800" dirty="0" smtClean="0"/>
              <a:t>The boiling point for sugar water is higher </a:t>
            </a:r>
          </a:p>
          <a:p>
            <a:r>
              <a:rPr lang="en-AU" sz="2800" dirty="0" smtClean="0"/>
              <a:t>      than that of water</a:t>
            </a:r>
          </a:p>
          <a:p>
            <a:r>
              <a:rPr lang="en-AU" sz="2800" dirty="0" smtClean="0">
                <a:solidFill>
                  <a:srgbClr val="00B0F0"/>
                </a:solidFill>
                <a:sym typeface="Wingdings"/>
              </a:rPr>
              <a:t> </a:t>
            </a:r>
            <a:r>
              <a:rPr lang="en-AU" sz="2800" dirty="0" smtClean="0"/>
              <a:t>The boiling point  of a liquid (a solvent) </a:t>
            </a:r>
          </a:p>
          <a:p>
            <a:r>
              <a:rPr lang="en-AU" sz="2800" dirty="0" smtClean="0"/>
              <a:t>     will be higher when another compound is added</a:t>
            </a:r>
          </a:p>
          <a:p>
            <a:pPr>
              <a:buNone/>
            </a:pPr>
            <a:endParaRPr lang="en-AU" dirty="0"/>
          </a:p>
        </p:txBody>
      </p:sp>
      <p:sp>
        <p:nvSpPr>
          <p:cNvPr id="5" name="Rectangle 4"/>
          <p:cNvSpPr/>
          <p:nvPr/>
        </p:nvSpPr>
        <p:spPr>
          <a:xfrm>
            <a:off x="2286000" y="3105835"/>
            <a:ext cx="4572000" cy="369332"/>
          </a:xfrm>
          <a:prstGeom prst="rect">
            <a:avLst/>
          </a:prstGeom>
        </p:spPr>
        <p:txBody>
          <a:bodyPr>
            <a:spAutoFit/>
          </a:bodyPr>
          <a:lstStyle/>
          <a:p>
            <a:r>
              <a:rPr lang="en-AU" dirty="0" smtClean="0"/>
              <a:t>T</a:t>
            </a:r>
            <a:endParaRPr lang="en-AU" dirty="0"/>
          </a:p>
        </p:txBody>
      </p:sp>
      <p:pic>
        <p:nvPicPr>
          <p:cNvPr id="13314" name="Picture 2" descr="http://3.bp.blogspot.com/-4XygMsx-tsQ/TiXjfm3SjiI/AAAAAAAABEU/XGS7We7B97k/s1600/honeycomb-boiling-v-20.jpg"/>
          <p:cNvPicPr>
            <a:picLocks noChangeAspect="1" noChangeArrowheads="1"/>
          </p:cNvPicPr>
          <p:nvPr/>
        </p:nvPicPr>
        <p:blipFill>
          <a:blip r:embed="rId3" cstate="print"/>
          <a:srcRect/>
          <a:stretch>
            <a:fillRect/>
          </a:stretch>
        </p:blipFill>
        <p:spPr bwMode="auto">
          <a:xfrm>
            <a:off x="500034" y="4143380"/>
            <a:ext cx="2500330" cy="1786173"/>
          </a:xfrm>
          <a:prstGeom prst="rect">
            <a:avLst/>
          </a:prstGeom>
          <a:noFill/>
          <a:ln w="28575">
            <a:solidFill>
              <a:srgbClr val="00B0F0"/>
            </a:solidFill>
          </a:ln>
        </p:spPr>
      </p:pic>
      <p:pic>
        <p:nvPicPr>
          <p:cNvPr id="13316" name="Picture 4" descr="http://1.bp.blogspot.com/-rkLLXodvDzk/TiXlQ2qLEwI/AAAAAAAABEg/V5584RhtVDk/s1600/honeycomb+candy+not+stuck-H-22.jpg"/>
          <p:cNvPicPr>
            <a:picLocks noChangeAspect="1" noChangeArrowheads="1"/>
          </p:cNvPicPr>
          <p:nvPr/>
        </p:nvPicPr>
        <p:blipFill>
          <a:blip r:embed="rId4" cstate="print"/>
          <a:srcRect/>
          <a:stretch>
            <a:fillRect/>
          </a:stretch>
        </p:blipFill>
        <p:spPr bwMode="auto">
          <a:xfrm>
            <a:off x="3286116" y="4143380"/>
            <a:ext cx="2500329" cy="1786172"/>
          </a:xfrm>
          <a:prstGeom prst="rect">
            <a:avLst/>
          </a:prstGeom>
          <a:noFill/>
          <a:ln w="28575">
            <a:solidFill>
              <a:srgbClr val="00B0F0"/>
            </a:solidFill>
          </a:ln>
        </p:spPr>
      </p:pic>
      <p:pic>
        <p:nvPicPr>
          <p:cNvPr id="13318" name="Picture 6" descr="http://g-cdn.apartmenttherapy.com/1173457/Crunchie-Bars5_rect540.jpg"/>
          <p:cNvPicPr>
            <a:picLocks noChangeAspect="1" noChangeArrowheads="1"/>
          </p:cNvPicPr>
          <p:nvPr/>
        </p:nvPicPr>
        <p:blipFill>
          <a:blip r:embed="rId5" cstate="print"/>
          <a:srcRect/>
          <a:stretch>
            <a:fillRect/>
          </a:stretch>
        </p:blipFill>
        <p:spPr bwMode="auto">
          <a:xfrm>
            <a:off x="6072198" y="4143380"/>
            <a:ext cx="2511074" cy="1785950"/>
          </a:xfrm>
          <a:prstGeom prst="rect">
            <a:avLst/>
          </a:prstGeom>
          <a:noFill/>
          <a:ln w="28575">
            <a:solidFill>
              <a:srgbClr val="00B0F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0"/>
            <a:ext cx="8548718" cy="857232"/>
          </a:xfrm>
        </p:spPr>
        <p:txBody>
          <a:bodyPr>
            <a:normAutofit/>
          </a:bodyPr>
          <a:lstStyle/>
          <a:p>
            <a:r>
              <a:rPr lang="en-AU" sz="4400" dirty="0" smtClean="0">
                <a:solidFill>
                  <a:srgbClr val="FDAA03"/>
                </a:solidFill>
                <a:latin typeface="+mj-lt"/>
              </a:rPr>
              <a:t>Earth and Space Science</a:t>
            </a:r>
            <a:endParaRPr lang="en-AU" sz="4400" dirty="0">
              <a:solidFill>
                <a:srgbClr val="FDAA03"/>
              </a:solidFill>
              <a:latin typeface="+mj-lt"/>
            </a:endParaRPr>
          </a:p>
        </p:txBody>
      </p:sp>
      <p:pic>
        <p:nvPicPr>
          <p:cNvPr id="10244" name="Picture 4" descr="http://photos.revolution-press.com/Jack%20Folder/EOTweb/sundial.gif"/>
          <p:cNvPicPr>
            <a:picLocks noChangeAspect="1" noChangeArrowheads="1"/>
          </p:cNvPicPr>
          <p:nvPr/>
        </p:nvPicPr>
        <p:blipFill>
          <a:blip r:embed="rId3" cstate="print"/>
          <a:srcRect/>
          <a:stretch>
            <a:fillRect/>
          </a:stretch>
        </p:blipFill>
        <p:spPr bwMode="auto">
          <a:xfrm>
            <a:off x="1571604" y="1500174"/>
            <a:ext cx="5669579" cy="4677403"/>
          </a:xfrm>
          <a:prstGeom prst="rect">
            <a:avLst/>
          </a:prstGeom>
          <a:noFill/>
          <a:ln w="28575">
            <a:solidFill>
              <a:srgbClr val="00B0F0"/>
            </a:solidFill>
          </a:ln>
        </p:spPr>
      </p:pic>
      <p:sp>
        <p:nvSpPr>
          <p:cNvPr id="6" name="Rectangle 5"/>
          <p:cNvSpPr/>
          <p:nvPr/>
        </p:nvSpPr>
        <p:spPr>
          <a:xfrm>
            <a:off x="285720" y="857232"/>
            <a:ext cx="7058471" cy="461665"/>
          </a:xfrm>
          <a:prstGeom prst="rect">
            <a:avLst/>
          </a:prstGeom>
        </p:spPr>
        <p:txBody>
          <a:bodyPr wrap="square">
            <a:spAutoFit/>
          </a:bodyPr>
          <a:lstStyle/>
          <a:p>
            <a:pPr fontAlgn="base">
              <a:defRPr/>
            </a:pPr>
            <a:r>
              <a:rPr lang="en-AU" sz="2400" dirty="0" smtClean="0"/>
              <a:t>constructing sundials and investigating how they work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14290"/>
            <a:ext cx="8358246" cy="5715040"/>
          </a:xfrm>
        </p:spPr>
        <p:txBody>
          <a:bodyPr>
            <a:normAutofit fontScale="90000"/>
          </a:bodyPr>
          <a:lstStyle/>
          <a:p>
            <a:pPr>
              <a:lnSpc>
                <a:spcPct val="150000"/>
              </a:lnSpc>
            </a:pPr>
            <a:r>
              <a:rPr lang="en-AU" sz="2400" dirty="0" smtClean="0">
                <a:solidFill>
                  <a:srgbClr val="FDAA03"/>
                </a:solidFill>
                <a:latin typeface="+mn-lt"/>
              </a:rPr>
              <a:t/>
            </a:r>
            <a:br>
              <a:rPr lang="en-AU" sz="2400" dirty="0" smtClean="0">
                <a:solidFill>
                  <a:srgbClr val="FDAA03"/>
                </a:solidFill>
                <a:latin typeface="+mn-lt"/>
              </a:rPr>
            </a:br>
            <a:r>
              <a:rPr lang="en-AU" sz="2400" dirty="0" smtClean="0">
                <a:solidFill>
                  <a:srgbClr val="FDAA03"/>
                </a:solidFill>
                <a:latin typeface="+mn-lt"/>
              </a:rPr>
              <a:t/>
            </a:r>
            <a:br>
              <a:rPr lang="en-AU" sz="2400" dirty="0" smtClean="0">
                <a:solidFill>
                  <a:srgbClr val="FDAA03"/>
                </a:solidFill>
                <a:latin typeface="+mn-lt"/>
              </a:rPr>
            </a:br>
            <a:r>
              <a:rPr lang="en-AU" sz="2400" dirty="0" smtClean="0">
                <a:solidFill>
                  <a:srgbClr val="FDAA03"/>
                </a:solidFill>
                <a:latin typeface="+mn-lt"/>
              </a:rPr>
              <a:t/>
            </a:r>
            <a:br>
              <a:rPr lang="en-AU" sz="2400" dirty="0" smtClean="0">
                <a:solidFill>
                  <a:srgbClr val="FDAA03"/>
                </a:solidFill>
                <a:latin typeface="+mn-lt"/>
              </a:rPr>
            </a:br>
            <a:r>
              <a:rPr lang="en-AU" sz="3100" dirty="0" smtClean="0">
                <a:solidFill>
                  <a:schemeClr val="tx1"/>
                </a:solidFill>
              </a:rPr>
              <a:t> Common misconceptions </a:t>
            </a:r>
            <a:br>
              <a:rPr lang="en-AU" sz="3100" dirty="0" smtClean="0">
                <a:solidFill>
                  <a:schemeClr val="tx1"/>
                </a:solidFill>
              </a:rPr>
            </a:br>
            <a:r>
              <a:rPr lang="en-AU" sz="3100" dirty="0" smtClean="0">
                <a:solidFill>
                  <a:schemeClr val="tx1"/>
                </a:solidFill>
              </a:rPr>
              <a:t>children have about light and shadow </a:t>
            </a:r>
            <a:r>
              <a:rPr lang="en-AU" sz="3100" dirty="0" smtClean="0">
                <a:solidFill>
                  <a:schemeClr val="tx1"/>
                </a:solidFill>
                <a:latin typeface="+mn-lt"/>
              </a:rPr>
              <a:t/>
            </a:r>
            <a:br>
              <a:rPr lang="en-AU" sz="3100" dirty="0" smtClean="0">
                <a:solidFill>
                  <a:schemeClr val="tx1"/>
                </a:solidFill>
                <a:latin typeface="+mn-lt"/>
              </a:rPr>
            </a:br>
            <a:r>
              <a:rPr lang="en-AU" sz="3100" dirty="0" smtClean="0">
                <a:solidFill>
                  <a:srgbClr val="00B0F0"/>
                </a:solidFill>
                <a:sym typeface="Wingdings"/>
              </a:rPr>
              <a:t> </a:t>
            </a:r>
            <a:r>
              <a:rPr lang="en-AU" sz="3100" b="0" dirty="0" smtClean="0">
                <a:solidFill>
                  <a:schemeClr val="tx1"/>
                </a:solidFill>
              </a:rPr>
              <a:t>A shadow is something that exists on its own.  </a:t>
            </a:r>
            <a:br>
              <a:rPr lang="en-AU" sz="3100" b="0" dirty="0" smtClean="0">
                <a:solidFill>
                  <a:schemeClr val="tx1"/>
                </a:solidFill>
              </a:rPr>
            </a:br>
            <a:r>
              <a:rPr lang="en-AU" sz="3100" dirty="0" smtClean="0">
                <a:solidFill>
                  <a:srgbClr val="00B0F0"/>
                </a:solidFill>
                <a:sym typeface="Wingdings"/>
              </a:rPr>
              <a:t> </a:t>
            </a:r>
            <a:r>
              <a:rPr lang="en-AU" sz="3100" b="0" dirty="0" smtClean="0">
                <a:solidFill>
                  <a:schemeClr val="tx1"/>
                </a:solidFill>
              </a:rPr>
              <a:t>Light pushes the shadow away from the object to a wall, the ground, or other surface where the shadow lies</a:t>
            </a:r>
            <a:r>
              <a:rPr lang="en-AU" sz="2200" dirty="0" smtClean="0"/>
              <a:t/>
            </a:r>
            <a:br>
              <a:rPr lang="en-AU" sz="2200" dirty="0" smtClean="0"/>
            </a:br>
            <a:r>
              <a:rPr lang="en-AU" sz="3600" dirty="0" smtClean="0"/>
              <a:t/>
            </a:r>
            <a:br>
              <a:rPr lang="en-AU" sz="3600" dirty="0" smtClean="0"/>
            </a:br>
            <a:endParaRPr lang="en-AU" sz="3600" dirty="0">
              <a:solidFill>
                <a:schemeClr val="tx1"/>
              </a:solidFill>
            </a:endParaRPr>
          </a:p>
        </p:txBody>
      </p:sp>
      <p:sp>
        <p:nvSpPr>
          <p:cNvPr id="3" name="Subtitle 2"/>
          <p:cNvSpPr>
            <a:spLocks noGrp="1"/>
          </p:cNvSpPr>
          <p:nvPr>
            <p:ph type="subTitle" idx="1"/>
          </p:nvPr>
        </p:nvSpPr>
        <p:spPr>
          <a:xfrm>
            <a:off x="214282" y="214290"/>
            <a:ext cx="8548718" cy="1143008"/>
          </a:xfrm>
        </p:spPr>
        <p:txBody>
          <a:bodyPr>
            <a:normAutofit/>
          </a:bodyPr>
          <a:lstStyle/>
          <a:p>
            <a:r>
              <a:rPr lang="en-AU" sz="4800" dirty="0" smtClean="0">
                <a:solidFill>
                  <a:srgbClr val="FDAA03"/>
                </a:solidFill>
                <a:latin typeface="+mj-lt"/>
              </a:rPr>
              <a:t>Light and shadow</a:t>
            </a:r>
            <a:endParaRPr lang="en-AU" sz="4800" dirty="0">
              <a:solidFill>
                <a:srgbClr val="FDAA03"/>
              </a:solidFill>
              <a:latin typeface="+mj-lt"/>
            </a:endParaRPr>
          </a:p>
        </p:txBody>
      </p:sp>
      <p:pic>
        <p:nvPicPr>
          <p:cNvPr id="8210" name="Picture 18"/>
          <p:cNvPicPr>
            <a:picLocks noChangeAspect="1" noChangeArrowheads="1"/>
          </p:cNvPicPr>
          <p:nvPr/>
        </p:nvPicPr>
        <p:blipFill>
          <a:blip r:embed="rId3" cstate="print"/>
          <a:srcRect/>
          <a:stretch>
            <a:fillRect/>
          </a:stretch>
        </p:blipFill>
        <p:spPr bwMode="auto">
          <a:xfrm>
            <a:off x="5357818" y="1"/>
            <a:ext cx="3786182" cy="2593534"/>
          </a:xfrm>
          <a:prstGeom prst="rect">
            <a:avLst/>
          </a:prstGeom>
          <a:noFill/>
          <a:ln w="9525">
            <a:noFill/>
            <a:miter lim="800000"/>
            <a:headEnd/>
            <a:tailEnd/>
          </a:ln>
          <a:effectLst/>
        </p:spPr>
      </p:pic>
      <p:pic>
        <p:nvPicPr>
          <p:cNvPr id="8211" name="Picture 19"/>
          <p:cNvPicPr>
            <a:picLocks noChangeAspect="1" noChangeArrowheads="1"/>
          </p:cNvPicPr>
          <p:nvPr/>
        </p:nvPicPr>
        <p:blipFill>
          <a:blip r:embed="rId4" cstate="print"/>
          <a:srcRect/>
          <a:stretch>
            <a:fillRect/>
          </a:stretch>
        </p:blipFill>
        <p:spPr bwMode="auto">
          <a:xfrm>
            <a:off x="1714480" y="5286388"/>
            <a:ext cx="5715040" cy="142876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000108"/>
            <a:ext cx="8786874" cy="4000528"/>
          </a:xfrm>
        </p:spPr>
        <p:txBody>
          <a:bodyPr>
            <a:normAutofit fontScale="90000"/>
          </a:bodyPr>
          <a:lstStyle/>
          <a:p>
            <a:pPr>
              <a:lnSpc>
                <a:spcPct val="150000"/>
              </a:lnSpc>
            </a:pPr>
            <a:r>
              <a:rPr lang="en-AU" sz="2700" dirty="0" smtClean="0">
                <a:solidFill>
                  <a:srgbClr val="00B0F0"/>
                </a:solidFill>
                <a:sym typeface="Wingdings"/>
              </a:rPr>
              <a:t> </a:t>
            </a:r>
            <a:r>
              <a:rPr lang="en-AU" sz="2700" b="0" dirty="0" smtClean="0">
                <a:solidFill>
                  <a:schemeClr val="tx1"/>
                </a:solidFill>
                <a:latin typeface="+mn-lt"/>
              </a:rPr>
              <a:t>Light travels very fast in straight lines until it strikes an object</a:t>
            </a:r>
            <a:br>
              <a:rPr lang="en-AU" sz="2700" b="0" dirty="0" smtClean="0">
                <a:solidFill>
                  <a:schemeClr val="tx1"/>
                </a:solidFill>
                <a:latin typeface="+mn-lt"/>
              </a:rPr>
            </a:br>
            <a:r>
              <a:rPr lang="en-AU" sz="2700" dirty="0" smtClean="0">
                <a:solidFill>
                  <a:srgbClr val="00B0F0"/>
                </a:solidFill>
                <a:sym typeface="Wingdings"/>
              </a:rPr>
              <a:t> </a:t>
            </a:r>
            <a:r>
              <a:rPr lang="en-AU" sz="2700" b="0" dirty="0" smtClean="0">
                <a:solidFill>
                  <a:schemeClr val="tx1"/>
                </a:solidFill>
                <a:sym typeface="Wingdings"/>
              </a:rPr>
              <a:t>Shadows result when an object blocks the passage of light</a:t>
            </a:r>
            <a:r>
              <a:rPr lang="en-AU" sz="2700" dirty="0" smtClean="0">
                <a:solidFill>
                  <a:srgbClr val="00B0F0"/>
                </a:solidFill>
                <a:sym typeface="Wingdings"/>
              </a:rPr>
              <a:t/>
            </a:r>
            <a:br>
              <a:rPr lang="en-AU" sz="2700" dirty="0" smtClean="0">
                <a:solidFill>
                  <a:srgbClr val="00B0F0"/>
                </a:solidFill>
                <a:sym typeface="Wingdings"/>
              </a:rPr>
            </a:br>
            <a:r>
              <a:rPr lang="en-AU" sz="2700" dirty="0" smtClean="0">
                <a:solidFill>
                  <a:srgbClr val="00B0F0"/>
                </a:solidFill>
                <a:sym typeface="Wingdings"/>
              </a:rPr>
              <a:t> </a:t>
            </a:r>
            <a:r>
              <a:rPr lang="en-AU" sz="2700" b="0" dirty="0" smtClean="0">
                <a:solidFill>
                  <a:schemeClr val="tx1"/>
                </a:solidFill>
                <a:latin typeface="+mn-lt"/>
              </a:rPr>
              <a:t>A shadow of an object will move due to  either the motion of the</a:t>
            </a:r>
            <a:br>
              <a:rPr lang="en-AU" sz="2700" b="0" dirty="0" smtClean="0">
                <a:solidFill>
                  <a:schemeClr val="tx1"/>
                </a:solidFill>
                <a:latin typeface="+mn-lt"/>
              </a:rPr>
            </a:br>
            <a:r>
              <a:rPr lang="en-AU" sz="2700" b="0" dirty="0" smtClean="0">
                <a:solidFill>
                  <a:schemeClr val="tx1"/>
                </a:solidFill>
                <a:latin typeface="+mn-lt"/>
              </a:rPr>
              <a:t>     object or of the light source</a:t>
            </a:r>
            <a:br>
              <a:rPr lang="en-AU" sz="2700" b="0" dirty="0" smtClean="0">
                <a:solidFill>
                  <a:schemeClr val="tx1"/>
                </a:solidFill>
                <a:latin typeface="+mn-lt"/>
              </a:rPr>
            </a:br>
            <a:r>
              <a:rPr lang="en-AU" sz="2700" dirty="0" smtClean="0">
                <a:solidFill>
                  <a:srgbClr val="00B0F0"/>
                </a:solidFill>
                <a:sym typeface="Wingdings"/>
              </a:rPr>
              <a:t> </a:t>
            </a:r>
            <a:r>
              <a:rPr lang="en-AU" sz="2700" b="0" dirty="0" smtClean="0">
                <a:solidFill>
                  <a:schemeClr val="tx1"/>
                </a:solidFill>
                <a:latin typeface="+mn-lt"/>
              </a:rPr>
              <a:t>Even seemingly transparent objects can form shadows if they</a:t>
            </a:r>
            <a:br>
              <a:rPr lang="en-AU" sz="2700" b="0" dirty="0" smtClean="0">
                <a:solidFill>
                  <a:schemeClr val="tx1"/>
                </a:solidFill>
                <a:latin typeface="+mn-lt"/>
              </a:rPr>
            </a:br>
            <a:r>
              <a:rPr lang="en-AU" sz="2700" b="0" dirty="0" smtClean="0">
                <a:solidFill>
                  <a:schemeClr val="tx1"/>
                </a:solidFill>
                <a:latin typeface="+mn-lt"/>
              </a:rPr>
              <a:t>       absorb or reflect some of the light striking them</a:t>
            </a:r>
            <a:r>
              <a:rPr lang="en-AU" sz="3100" b="0" dirty="0" smtClean="0"/>
              <a:t/>
            </a:r>
            <a:br>
              <a:rPr lang="en-AU" sz="3100" b="0" dirty="0" smtClean="0"/>
            </a:br>
            <a:r>
              <a:rPr lang="en-AU" sz="3200" dirty="0" smtClean="0">
                <a:solidFill>
                  <a:schemeClr val="tx1"/>
                </a:solidFill>
                <a:latin typeface="+mn-lt"/>
              </a:rPr>
              <a:t/>
            </a:r>
            <a:br>
              <a:rPr lang="en-AU" sz="3200" dirty="0" smtClean="0">
                <a:solidFill>
                  <a:schemeClr val="tx1"/>
                </a:solidFill>
                <a:latin typeface="+mn-lt"/>
              </a:rPr>
            </a:br>
            <a:r>
              <a:rPr lang="en-AU" sz="3200" dirty="0" smtClean="0">
                <a:solidFill>
                  <a:schemeClr val="tx1"/>
                </a:solidFill>
                <a:latin typeface="+mn-lt"/>
              </a:rPr>
              <a:t/>
            </a:r>
            <a:br>
              <a:rPr lang="en-AU" sz="3200" dirty="0" smtClean="0">
                <a:solidFill>
                  <a:schemeClr val="tx1"/>
                </a:solidFill>
                <a:latin typeface="+mn-lt"/>
              </a:rPr>
            </a:br>
            <a:r>
              <a:rPr lang="en-AU" sz="2700" dirty="0" smtClean="0">
                <a:solidFill>
                  <a:schemeClr val="tx1"/>
                </a:solidFill>
                <a:latin typeface="+mn-lt"/>
              </a:rPr>
              <a:t/>
            </a:r>
            <a:br>
              <a:rPr lang="en-AU" sz="2700" dirty="0" smtClean="0">
                <a:solidFill>
                  <a:schemeClr val="tx1"/>
                </a:solidFill>
                <a:latin typeface="+mn-lt"/>
              </a:rPr>
            </a:br>
            <a:r>
              <a:rPr lang="en-AU" sz="2700" dirty="0" smtClean="0">
                <a:solidFill>
                  <a:schemeClr val="tx1"/>
                </a:solidFill>
                <a:latin typeface="+mn-lt"/>
              </a:rPr>
              <a:t/>
            </a:r>
            <a:br>
              <a:rPr lang="en-AU" sz="2700" dirty="0" smtClean="0">
                <a:solidFill>
                  <a:schemeClr val="tx1"/>
                </a:solidFill>
                <a:latin typeface="+mn-lt"/>
              </a:rPr>
            </a:br>
            <a:endParaRPr lang="en-AU" sz="2700" dirty="0">
              <a:solidFill>
                <a:schemeClr val="tx1"/>
              </a:solidFill>
              <a:latin typeface="+mn-lt"/>
            </a:endParaRPr>
          </a:p>
        </p:txBody>
      </p:sp>
      <p:sp>
        <p:nvSpPr>
          <p:cNvPr id="3" name="Subtitle 2"/>
          <p:cNvSpPr>
            <a:spLocks noGrp="1"/>
          </p:cNvSpPr>
          <p:nvPr>
            <p:ph type="subTitle" idx="1"/>
          </p:nvPr>
        </p:nvSpPr>
        <p:spPr>
          <a:xfrm>
            <a:off x="214282" y="0"/>
            <a:ext cx="8477280" cy="857232"/>
          </a:xfrm>
        </p:spPr>
        <p:txBody>
          <a:bodyPr>
            <a:noAutofit/>
          </a:bodyPr>
          <a:lstStyle/>
          <a:p>
            <a:r>
              <a:rPr lang="en-AU" sz="4400" dirty="0" smtClean="0">
                <a:solidFill>
                  <a:srgbClr val="FF9900"/>
                </a:solidFill>
                <a:latin typeface="+mj-lt"/>
              </a:rPr>
              <a:t>What do students need to know?</a:t>
            </a:r>
            <a:endParaRPr lang="en-AU" sz="4400" dirty="0">
              <a:solidFill>
                <a:srgbClr val="FF9900"/>
              </a:solidFill>
              <a:latin typeface="+mj-lt"/>
            </a:endParaRPr>
          </a:p>
        </p:txBody>
      </p:sp>
      <p:pic>
        <p:nvPicPr>
          <p:cNvPr id="7170" name="Picture 2" descr="http://photos1.blogger.com/blogger/7485/169/1600/shadow.jpg"/>
          <p:cNvPicPr>
            <a:picLocks noChangeAspect="1" noChangeArrowheads="1"/>
          </p:cNvPicPr>
          <p:nvPr/>
        </p:nvPicPr>
        <p:blipFill>
          <a:blip r:embed="rId3" cstate="print"/>
          <a:srcRect/>
          <a:stretch>
            <a:fillRect/>
          </a:stretch>
        </p:blipFill>
        <p:spPr bwMode="auto">
          <a:xfrm>
            <a:off x="5486375" y="4000504"/>
            <a:ext cx="3657625" cy="2857496"/>
          </a:xfrm>
          <a:prstGeom prst="ellipse">
            <a:avLst/>
          </a:prstGeom>
          <a:ln>
            <a:noFill/>
          </a:ln>
          <a:effectLst>
            <a:softEdge rad="112500"/>
          </a:effectLst>
        </p:spPr>
      </p:pic>
      <p:sp>
        <p:nvSpPr>
          <p:cNvPr id="6" name="Rectangle 5"/>
          <p:cNvSpPr/>
          <p:nvPr/>
        </p:nvSpPr>
        <p:spPr>
          <a:xfrm>
            <a:off x="357158" y="5572140"/>
            <a:ext cx="4357718" cy="523220"/>
          </a:xfrm>
          <a:prstGeom prst="rect">
            <a:avLst/>
          </a:prstGeom>
        </p:spPr>
        <p:txBody>
          <a:bodyPr wrap="square">
            <a:spAutoFit/>
          </a:bodyPr>
          <a:lstStyle/>
          <a:p>
            <a:r>
              <a:rPr lang="en-AU" sz="2800" dirty="0" smtClean="0"/>
              <a:t>Activity 1 making shadows</a:t>
            </a:r>
            <a:endParaRPr lang="en-AU"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14338"/>
            <a:ext cx="8405842" cy="5929354"/>
          </a:xfrm>
        </p:spPr>
        <p:txBody>
          <a:bodyPr>
            <a:normAutofit fontScale="90000"/>
          </a:bodyPr>
          <a:lstStyle/>
          <a:p>
            <a:pPr>
              <a:lnSpc>
                <a:spcPct val="150000"/>
              </a:lnSpc>
            </a:pPr>
            <a:r>
              <a:rPr lang="en-AU" sz="3200" dirty="0" smtClean="0">
                <a:solidFill>
                  <a:schemeClr val="tx1"/>
                </a:solidFill>
                <a:latin typeface="+mn-lt"/>
              </a:rPr>
              <a:t/>
            </a:r>
            <a:br>
              <a:rPr lang="en-AU" sz="3200" dirty="0" smtClean="0">
                <a:solidFill>
                  <a:schemeClr val="tx1"/>
                </a:solidFill>
                <a:latin typeface="+mn-lt"/>
              </a:rPr>
            </a:br>
            <a:r>
              <a:rPr lang="en-AU" sz="2800" dirty="0" smtClean="0">
                <a:solidFill>
                  <a:schemeClr val="tx1"/>
                </a:solidFill>
                <a:latin typeface="+mn-lt"/>
              </a:rPr>
              <a:t/>
            </a:r>
            <a:br>
              <a:rPr lang="en-AU" sz="2800" dirty="0" smtClean="0">
                <a:solidFill>
                  <a:schemeClr val="tx1"/>
                </a:solidFill>
                <a:latin typeface="+mn-lt"/>
              </a:rPr>
            </a:br>
            <a:r>
              <a:rPr lang="en-AU" sz="2800" dirty="0" smtClean="0">
                <a:solidFill>
                  <a:schemeClr val="tx1"/>
                </a:solidFill>
                <a:latin typeface="+mn-lt"/>
              </a:rPr>
              <a:t> </a:t>
            </a:r>
            <a:r>
              <a:rPr lang="en-AU" sz="2700" dirty="0" smtClean="0">
                <a:solidFill>
                  <a:srgbClr val="00B0F0"/>
                </a:solidFill>
                <a:sym typeface="Wingdings"/>
              </a:rPr>
              <a:t> </a:t>
            </a:r>
            <a:r>
              <a:rPr lang="en-AU" sz="2700" b="0" dirty="0" smtClean="0">
                <a:solidFill>
                  <a:schemeClr val="tx1"/>
                </a:solidFill>
              </a:rPr>
              <a:t>the highest point of the gnomon (the part that    </a:t>
            </a:r>
            <a:br>
              <a:rPr lang="en-AU" sz="2700" b="0" dirty="0" smtClean="0">
                <a:solidFill>
                  <a:schemeClr val="tx1"/>
                </a:solidFill>
              </a:rPr>
            </a:br>
            <a:r>
              <a:rPr lang="en-AU" sz="2700" b="0" dirty="0" smtClean="0">
                <a:solidFill>
                  <a:schemeClr val="tx1"/>
                </a:solidFill>
              </a:rPr>
              <a:t>       casts a shadow) must point  towards true South </a:t>
            </a:r>
            <a:br>
              <a:rPr lang="en-AU" sz="2700" b="0" dirty="0" smtClean="0">
                <a:solidFill>
                  <a:schemeClr val="tx1"/>
                </a:solidFill>
              </a:rPr>
            </a:br>
            <a:r>
              <a:rPr lang="en-AU" sz="2700" dirty="0" smtClean="0">
                <a:solidFill>
                  <a:srgbClr val="00B0F0"/>
                </a:solidFill>
                <a:sym typeface="Wingdings"/>
              </a:rPr>
              <a:t>  </a:t>
            </a:r>
            <a:r>
              <a:rPr lang="en-AU" sz="2700" b="0" dirty="0" smtClean="0">
                <a:solidFill>
                  <a:schemeClr val="tx1"/>
                </a:solidFill>
                <a:sym typeface="Wingdings"/>
              </a:rPr>
              <a:t>The </a:t>
            </a:r>
            <a:r>
              <a:rPr lang="en-AU" sz="2700" b="0" dirty="0" smtClean="0">
                <a:solidFill>
                  <a:schemeClr val="tx1"/>
                </a:solidFill>
                <a:latin typeface="+mn-lt"/>
              </a:rPr>
              <a:t>gnomon  must be aligned with the </a:t>
            </a:r>
            <a:r>
              <a:rPr lang="en-AU" sz="2700" b="0" dirty="0" smtClean="0">
                <a:solidFill>
                  <a:schemeClr val="tx1"/>
                </a:solidFill>
              </a:rPr>
              <a:t>Earth's </a:t>
            </a:r>
            <a:br>
              <a:rPr lang="en-AU" sz="2700" b="0" dirty="0" smtClean="0">
                <a:solidFill>
                  <a:schemeClr val="tx1"/>
                </a:solidFill>
              </a:rPr>
            </a:br>
            <a:r>
              <a:rPr lang="en-AU" sz="2700" b="0" dirty="0" smtClean="0">
                <a:solidFill>
                  <a:schemeClr val="tx1"/>
                </a:solidFill>
              </a:rPr>
              <a:t>       </a:t>
            </a:r>
            <a:r>
              <a:rPr lang="en-AU" sz="2700" b="0" dirty="0" smtClean="0">
                <a:solidFill>
                  <a:schemeClr val="tx1"/>
                </a:solidFill>
                <a:latin typeface="+mn-lt"/>
              </a:rPr>
              <a:t>axis of to tell the correct time </a:t>
            </a:r>
            <a:r>
              <a:rPr lang="en-AU" sz="2700" dirty="0" smtClean="0">
                <a:solidFill>
                  <a:srgbClr val="00B0F0"/>
                </a:solidFill>
                <a:latin typeface="+mn-lt"/>
                <a:sym typeface="Wingdings"/>
              </a:rPr>
              <a:t/>
            </a:r>
            <a:br>
              <a:rPr lang="en-AU" sz="2700" dirty="0" smtClean="0">
                <a:solidFill>
                  <a:srgbClr val="00B0F0"/>
                </a:solidFill>
                <a:latin typeface="+mn-lt"/>
                <a:sym typeface="Wingdings"/>
              </a:rPr>
            </a:br>
            <a:r>
              <a:rPr lang="en-AU" sz="2700" dirty="0" smtClean="0">
                <a:solidFill>
                  <a:srgbClr val="00B0F0"/>
                </a:solidFill>
                <a:latin typeface="+mn-lt"/>
                <a:sym typeface="Wingdings"/>
              </a:rPr>
              <a:t>  </a:t>
            </a:r>
            <a:r>
              <a:rPr lang="en-AU" sz="2700" b="0" dirty="0" smtClean="0">
                <a:solidFill>
                  <a:schemeClr val="tx1"/>
                </a:solidFill>
                <a:latin typeface="+mn-lt"/>
              </a:rPr>
              <a:t>Once the gnomon is properly aligned, the shadow position </a:t>
            </a:r>
            <a:br>
              <a:rPr lang="en-AU" sz="2700" b="0" dirty="0" smtClean="0">
                <a:solidFill>
                  <a:schemeClr val="tx1"/>
                </a:solidFill>
                <a:latin typeface="+mn-lt"/>
              </a:rPr>
            </a:br>
            <a:r>
              <a:rPr lang="en-AU" sz="2700" b="0" dirty="0" smtClean="0">
                <a:solidFill>
                  <a:schemeClr val="tx1"/>
                </a:solidFill>
                <a:latin typeface="+mn-lt"/>
              </a:rPr>
              <a:t>       can  be marked each hour to make a clock which tells</a:t>
            </a:r>
            <a:br>
              <a:rPr lang="en-AU" sz="2700" b="0" dirty="0" smtClean="0">
                <a:solidFill>
                  <a:schemeClr val="tx1"/>
                </a:solidFill>
                <a:latin typeface="+mn-lt"/>
              </a:rPr>
            </a:br>
            <a:r>
              <a:rPr lang="en-AU" sz="2700" b="0" dirty="0" smtClean="0">
                <a:solidFill>
                  <a:schemeClr val="tx1"/>
                </a:solidFill>
                <a:latin typeface="+mn-lt"/>
              </a:rPr>
              <a:t>        reasonable time</a:t>
            </a:r>
            <a:r>
              <a:rPr lang="en-AU" sz="2400" dirty="0" smtClean="0">
                <a:solidFill>
                  <a:srgbClr val="00B0F0"/>
                </a:solidFill>
                <a:latin typeface="+mn-lt"/>
                <a:sym typeface="Wingdings"/>
              </a:rPr>
              <a:t/>
            </a:r>
            <a:br>
              <a:rPr lang="en-AU" sz="2400" dirty="0" smtClean="0">
                <a:solidFill>
                  <a:srgbClr val="00B0F0"/>
                </a:solidFill>
                <a:latin typeface="+mn-lt"/>
                <a:sym typeface="Wingdings"/>
              </a:rPr>
            </a:br>
            <a:r>
              <a:rPr lang="en-AU" sz="2400" dirty="0" smtClean="0">
                <a:solidFill>
                  <a:srgbClr val="00B0F0"/>
                </a:solidFill>
                <a:latin typeface="+mn-lt"/>
                <a:sym typeface="Wingdings"/>
              </a:rPr>
              <a:t>  </a:t>
            </a:r>
            <a:r>
              <a:rPr lang="en-AU" sz="2400" b="0" dirty="0" smtClean="0">
                <a:latin typeface="+mn-lt"/>
              </a:rPr>
              <a:t> </a:t>
            </a:r>
            <a:r>
              <a:rPr lang="en-AU" sz="2800" dirty="0" smtClean="0">
                <a:solidFill>
                  <a:schemeClr val="tx1"/>
                </a:solidFill>
                <a:latin typeface="+mn-lt"/>
              </a:rPr>
              <a:t/>
            </a:r>
            <a:br>
              <a:rPr lang="en-AU" sz="2800" dirty="0" smtClean="0">
                <a:solidFill>
                  <a:schemeClr val="tx1"/>
                </a:solidFill>
                <a:latin typeface="+mn-lt"/>
              </a:rPr>
            </a:br>
            <a:r>
              <a:rPr lang="en-AU" sz="2800" dirty="0" smtClean="0">
                <a:solidFill>
                  <a:schemeClr val="tx1"/>
                </a:solidFill>
                <a:latin typeface="+mn-lt"/>
              </a:rPr>
              <a:t>                 </a:t>
            </a:r>
            <a:endParaRPr lang="en-AU" sz="2800" dirty="0">
              <a:solidFill>
                <a:schemeClr val="tx1"/>
              </a:solidFill>
              <a:latin typeface="+mn-lt"/>
            </a:endParaRPr>
          </a:p>
        </p:txBody>
      </p:sp>
      <p:sp>
        <p:nvSpPr>
          <p:cNvPr id="3" name="Subtitle 2"/>
          <p:cNvSpPr>
            <a:spLocks noGrp="1"/>
          </p:cNvSpPr>
          <p:nvPr>
            <p:ph type="subTitle" idx="1"/>
          </p:nvPr>
        </p:nvSpPr>
        <p:spPr>
          <a:xfrm>
            <a:off x="285720" y="214290"/>
            <a:ext cx="8477280" cy="714380"/>
          </a:xfrm>
        </p:spPr>
        <p:txBody>
          <a:bodyPr>
            <a:normAutofit/>
          </a:bodyPr>
          <a:lstStyle/>
          <a:p>
            <a:r>
              <a:rPr lang="en-AU" sz="4400" dirty="0" smtClean="0">
                <a:solidFill>
                  <a:srgbClr val="FF9900"/>
                </a:solidFill>
              </a:rPr>
              <a:t>What do students need to know?</a:t>
            </a:r>
            <a:endParaRPr lang="en-AU" sz="4400" dirty="0">
              <a:solidFill>
                <a:srgbClr val="FF9900"/>
              </a:solidFill>
            </a:endParaRPr>
          </a:p>
        </p:txBody>
      </p:sp>
      <p:pic>
        <p:nvPicPr>
          <p:cNvPr id="6151" name="Picture 7" descr="http://www.grampaskits.com/images/SunDial_reduced800.jpg"/>
          <p:cNvPicPr>
            <a:picLocks noChangeAspect="1" noChangeArrowheads="1"/>
          </p:cNvPicPr>
          <p:nvPr/>
        </p:nvPicPr>
        <p:blipFill>
          <a:blip r:embed="rId3" cstate="print"/>
          <a:srcRect/>
          <a:stretch>
            <a:fillRect/>
          </a:stretch>
        </p:blipFill>
        <p:spPr bwMode="auto">
          <a:xfrm>
            <a:off x="4714876" y="4643446"/>
            <a:ext cx="2895048" cy="1928826"/>
          </a:xfrm>
          <a:prstGeom prst="rect">
            <a:avLst/>
          </a:prstGeom>
          <a:noFill/>
          <a:ln w="28575">
            <a:solidFill>
              <a:srgbClr val="00B0F0"/>
            </a:solidFill>
          </a:ln>
        </p:spPr>
      </p:pic>
      <p:sp>
        <p:nvSpPr>
          <p:cNvPr id="10" name="Rectangle 9"/>
          <p:cNvSpPr/>
          <p:nvPr/>
        </p:nvSpPr>
        <p:spPr>
          <a:xfrm>
            <a:off x="357158" y="5572140"/>
            <a:ext cx="3764172" cy="523220"/>
          </a:xfrm>
          <a:prstGeom prst="rect">
            <a:avLst/>
          </a:prstGeom>
        </p:spPr>
        <p:txBody>
          <a:bodyPr wrap="none">
            <a:spAutoFit/>
          </a:bodyPr>
          <a:lstStyle/>
          <a:p>
            <a:r>
              <a:rPr lang="en-AU" sz="2800" dirty="0" smtClean="0"/>
              <a:t>Activity 2 build a sundial</a:t>
            </a:r>
            <a:endParaRPr lang="en-AU" sz="2800" dirty="0"/>
          </a:p>
        </p:txBody>
      </p:sp>
      <p:pic>
        <p:nvPicPr>
          <p:cNvPr id="6153" name="Picture 9"/>
          <p:cNvPicPr>
            <a:picLocks noChangeAspect="1" noChangeArrowheads="1"/>
          </p:cNvPicPr>
          <p:nvPr/>
        </p:nvPicPr>
        <p:blipFill>
          <a:blip r:embed="rId4" cstate="print"/>
          <a:srcRect/>
          <a:stretch>
            <a:fillRect/>
          </a:stretch>
        </p:blipFill>
        <p:spPr bwMode="auto">
          <a:xfrm>
            <a:off x="7215206" y="1000108"/>
            <a:ext cx="1600200" cy="1809750"/>
          </a:xfrm>
          <a:prstGeom prst="rect">
            <a:avLst/>
          </a:prstGeom>
          <a:noFill/>
          <a:ln w="28575">
            <a:solidFill>
              <a:srgbClr val="00B0F0"/>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714512"/>
          </a:xfrm>
        </p:spPr>
        <p:txBody>
          <a:bodyPr>
            <a:normAutofit fontScale="90000"/>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sz="4800" b="0" dirty="0" smtClean="0"/>
              <a:t> </a:t>
            </a:r>
            <a:br>
              <a:rPr lang="en-AU" sz="4800" b="0" dirty="0" smtClean="0"/>
            </a:br>
            <a:r>
              <a:rPr lang="en-AU" sz="4800" b="0" dirty="0" smtClean="0"/>
              <a:t/>
            </a:r>
            <a:br>
              <a:rPr lang="en-AU" sz="4800" b="0" dirty="0" smtClean="0"/>
            </a:br>
            <a:r>
              <a:rPr lang="en-AU" sz="4800" b="0" dirty="0" smtClean="0"/>
              <a:t>Summary </a:t>
            </a: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t>
            </a:r>
            <a:br>
              <a:rPr lang="en-AU" dirty="0" smtClean="0"/>
            </a:br>
            <a:r>
              <a:rPr lang="en-AU" dirty="0" smtClean="0"/>
              <a:t/>
            </a:r>
            <a:br>
              <a:rPr lang="en-AU" dirty="0" smtClean="0"/>
            </a:br>
            <a:r>
              <a:rPr lang="en-AU" dirty="0" smtClean="0"/>
              <a:t/>
            </a:r>
            <a:br>
              <a:rPr lang="en-AU" dirty="0" smtClean="0"/>
            </a:br>
            <a:endParaRPr lang="en-AU" dirty="0"/>
          </a:p>
        </p:txBody>
      </p:sp>
      <p:pic>
        <p:nvPicPr>
          <p:cNvPr id="20490" name="Picture 10" descr="http://www.webseoanalytics.com/blog/wp-content/uploads/2010/09/summary-almost-there.jpg"/>
          <p:cNvPicPr>
            <a:picLocks noChangeAspect="1" noChangeArrowheads="1"/>
          </p:cNvPicPr>
          <p:nvPr/>
        </p:nvPicPr>
        <p:blipFill>
          <a:blip r:embed="rId3" cstate="print"/>
          <a:srcRect/>
          <a:stretch>
            <a:fillRect/>
          </a:stretch>
        </p:blipFill>
        <p:spPr bwMode="auto">
          <a:xfrm>
            <a:off x="6143636" y="142852"/>
            <a:ext cx="2786082" cy="2553909"/>
          </a:xfrm>
          <a:prstGeom prst="rect">
            <a:avLst/>
          </a:prstGeom>
          <a:noFill/>
          <a:ln w="28575">
            <a:solidFill>
              <a:srgbClr val="00B0F0"/>
            </a:solidFill>
          </a:ln>
        </p:spPr>
      </p:pic>
      <p:sp>
        <p:nvSpPr>
          <p:cNvPr id="4" name="Rectangle 3"/>
          <p:cNvSpPr/>
          <p:nvPr/>
        </p:nvSpPr>
        <p:spPr>
          <a:xfrm>
            <a:off x="285720" y="1500174"/>
            <a:ext cx="7929618" cy="4801314"/>
          </a:xfrm>
          <a:prstGeom prst="rect">
            <a:avLst/>
          </a:prstGeom>
        </p:spPr>
        <p:txBody>
          <a:bodyPr wrap="square">
            <a:spAutoFit/>
          </a:bodyPr>
          <a:lstStyle/>
          <a:p>
            <a:pPr>
              <a:lnSpc>
                <a:spcPct val="150000"/>
              </a:lnSpc>
            </a:pPr>
            <a:r>
              <a:rPr lang="en-AU" sz="2400" dirty="0" smtClean="0">
                <a:solidFill>
                  <a:srgbClr val="00B0F0"/>
                </a:solidFill>
                <a:sym typeface="Wingdings"/>
              </a:rPr>
              <a:t> </a:t>
            </a:r>
            <a:r>
              <a:rPr lang="en-AU" sz="2400" dirty="0" smtClean="0">
                <a:sym typeface="Wingdings"/>
              </a:rPr>
              <a:t>How the curriculum documents translate </a:t>
            </a:r>
          </a:p>
          <a:p>
            <a:pPr>
              <a:lnSpc>
                <a:spcPct val="150000"/>
              </a:lnSpc>
            </a:pPr>
            <a:r>
              <a:rPr lang="en-AU" sz="2400" dirty="0" smtClean="0">
                <a:sym typeface="Wingdings"/>
              </a:rPr>
              <a:t>     into learning experiences </a:t>
            </a:r>
          </a:p>
          <a:p>
            <a:pPr>
              <a:lnSpc>
                <a:spcPct val="150000"/>
              </a:lnSpc>
            </a:pPr>
            <a:r>
              <a:rPr lang="en-AU" sz="2400" dirty="0" smtClean="0">
                <a:solidFill>
                  <a:srgbClr val="00B0F0"/>
                </a:solidFill>
                <a:sym typeface="Wingdings"/>
              </a:rPr>
              <a:t> </a:t>
            </a:r>
            <a:r>
              <a:rPr lang="en-AU" sz="2400" dirty="0" smtClean="0"/>
              <a:t>Scientific literacy is vital for decision making</a:t>
            </a:r>
          </a:p>
          <a:p>
            <a:pPr>
              <a:lnSpc>
                <a:spcPct val="150000"/>
              </a:lnSpc>
            </a:pPr>
            <a:r>
              <a:rPr lang="en-AU" sz="2400" dirty="0" smtClean="0">
                <a:solidFill>
                  <a:srgbClr val="00B0F0"/>
                </a:solidFill>
                <a:sym typeface="Wingdings"/>
              </a:rPr>
              <a:t></a:t>
            </a:r>
            <a:r>
              <a:rPr lang="en-AU" sz="2400" dirty="0" smtClean="0">
                <a:sym typeface="Wingdings"/>
              </a:rPr>
              <a:t> Science inquiry skills allow student to come to </a:t>
            </a:r>
          </a:p>
          <a:p>
            <a:pPr>
              <a:lnSpc>
                <a:spcPct val="150000"/>
              </a:lnSpc>
            </a:pPr>
            <a:r>
              <a:rPr lang="en-AU" sz="2400" dirty="0" smtClean="0">
                <a:sym typeface="Wingdings"/>
              </a:rPr>
              <a:t>     reasonable conclusions  </a:t>
            </a:r>
          </a:p>
          <a:p>
            <a:pPr>
              <a:lnSpc>
                <a:spcPct val="150000"/>
              </a:lnSpc>
            </a:pPr>
            <a:r>
              <a:rPr lang="en-AU" sz="2400" dirty="0" smtClean="0">
                <a:solidFill>
                  <a:srgbClr val="00B0F0"/>
                </a:solidFill>
                <a:sym typeface="Wingdings"/>
              </a:rPr>
              <a:t> </a:t>
            </a:r>
            <a:r>
              <a:rPr lang="en-AU" sz="2400" dirty="0" smtClean="0">
                <a:sym typeface="Wingdings"/>
              </a:rPr>
              <a:t>Science can enhance other areas of the curriculum, </a:t>
            </a:r>
          </a:p>
          <a:p>
            <a:pPr>
              <a:lnSpc>
                <a:spcPct val="150000"/>
              </a:lnSpc>
            </a:pPr>
            <a:r>
              <a:rPr lang="en-AU" sz="2400" dirty="0" smtClean="0">
                <a:sym typeface="Wingdings"/>
              </a:rPr>
              <a:t>     such as numeracy and literacy</a:t>
            </a:r>
          </a:p>
          <a:p>
            <a:pPr>
              <a:lnSpc>
                <a:spcPct val="150000"/>
              </a:lnSpc>
            </a:pPr>
            <a:r>
              <a:rPr lang="en-AU" sz="2400" dirty="0" smtClean="0">
                <a:solidFill>
                  <a:srgbClr val="00B0F0"/>
                </a:solidFill>
                <a:sym typeface="Wingdings"/>
              </a:rPr>
              <a:t> </a:t>
            </a:r>
            <a:r>
              <a:rPr lang="en-AU" sz="2400" u="sng" dirty="0" smtClean="0">
                <a:sym typeface="Wingdings"/>
              </a:rPr>
              <a:t>People</a:t>
            </a:r>
            <a:r>
              <a:rPr lang="en-AU" sz="2400" dirty="0" smtClean="0">
                <a:sym typeface="Wingdings"/>
              </a:rPr>
              <a:t> do science- it is a human endeavour</a:t>
            </a:r>
          </a:p>
          <a:p>
            <a:endParaRPr lang="en-AU" dirty="0" smtClean="0">
              <a:sym typeface="Wingdings"/>
            </a:endParaRPr>
          </a:p>
        </p:txBody>
      </p:sp>
      <p:sp>
        <p:nvSpPr>
          <p:cNvPr id="7" name="Rectangle 6"/>
          <p:cNvSpPr/>
          <p:nvPr/>
        </p:nvSpPr>
        <p:spPr>
          <a:xfrm>
            <a:off x="1000100" y="6072206"/>
            <a:ext cx="6715172" cy="584775"/>
          </a:xfrm>
          <a:prstGeom prst="rect">
            <a:avLst/>
          </a:prstGeom>
        </p:spPr>
        <p:txBody>
          <a:bodyPr wrap="square">
            <a:spAutoFit/>
          </a:bodyPr>
          <a:lstStyle/>
          <a:p>
            <a:pPr algn="ctr"/>
            <a:r>
              <a:rPr lang="en-AU" sz="3200" dirty="0" smtClean="0">
                <a:sym typeface="Wingdings"/>
              </a:rPr>
              <a:t>Do science to know Science</a:t>
            </a:r>
            <a:endParaRPr lang="en-AU"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2844" y="5429264"/>
            <a:ext cx="8620156" cy="1357322"/>
          </a:xfrm>
        </p:spPr>
        <p:txBody>
          <a:bodyPr>
            <a:normAutofit fontScale="90000"/>
          </a:bodyPr>
          <a:lstStyle/>
          <a:p>
            <a:r>
              <a:rPr lang="en-AU" sz="3600" dirty="0" smtClean="0">
                <a:solidFill>
                  <a:schemeClr val="tx1"/>
                </a:solidFill>
              </a:rPr>
              <a:t>The curriculum rationale: </a:t>
            </a:r>
            <a:br>
              <a:rPr lang="en-AU" sz="3600" dirty="0" smtClean="0">
                <a:solidFill>
                  <a:schemeClr val="tx1"/>
                </a:solidFill>
              </a:rPr>
            </a:br>
            <a:r>
              <a:rPr lang="en-AU" sz="3600" dirty="0" smtClean="0">
                <a:solidFill>
                  <a:schemeClr val="tx1"/>
                </a:solidFill>
              </a:rPr>
              <a:t>                      </a:t>
            </a:r>
            <a:r>
              <a:rPr lang="en-AU" sz="4800" dirty="0" smtClean="0">
                <a:solidFill>
                  <a:srgbClr val="FDAA03"/>
                </a:solidFill>
              </a:rPr>
              <a:t>Australian Curriculum</a:t>
            </a:r>
            <a:r>
              <a:rPr lang="en-AU" sz="4800" dirty="0" smtClean="0"/>
              <a:t/>
            </a:r>
            <a:br>
              <a:rPr lang="en-AU" sz="4800" dirty="0" smtClean="0"/>
            </a:br>
            <a:endParaRPr lang="en-AU" dirty="0"/>
          </a:p>
        </p:txBody>
      </p:sp>
      <p:pic>
        <p:nvPicPr>
          <p:cNvPr id="2053" name="Picture 5"/>
          <p:cNvPicPr>
            <a:picLocks noChangeAspect="1" noChangeArrowheads="1"/>
          </p:cNvPicPr>
          <p:nvPr/>
        </p:nvPicPr>
        <p:blipFill>
          <a:blip r:embed="rId3" cstate="print"/>
          <a:srcRect/>
          <a:stretch>
            <a:fillRect/>
          </a:stretch>
        </p:blipFill>
        <p:spPr bwMode="auto">
          <a:xfrm>
            <a:off x="83597" y="0"/>
            <a:ext cx="8938951" cy="507207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8077200" cy="6000792"/>
          </a:xfrm>
        </p:spPr>
        <p:txBody>
          <a:bodyPr>
            <a:normAutofit/>
          </a:bodyPr>
          <a:lstStyle/>
          <a:p>
            <a:r>
              <a:rPr lang="en-AU" sz="1400" dirty="0" smtClean="0">
                <a:solidFill>
                  <a:srgbClr val="FEC802"/>
                </a:solidFill>
              </a:rPr>
              <a:t>-</a:t>
            </a:r>
            <a:r>
              <a:rPr lang="en-AU" sz="1200" dirty="0" smtClean="0"/>
              <a:t/>
            </a:r>
            <a:br>
              <a:rPr lang="en-AU" sz="1200" dirty="0" smtClean="0"/>
            </a:br>
            <a:endParaRPr lang="en-AU" sz="1400" i="1" dirty="0">
              <a:solidFill>
                <a:schemeClr val="tx1"/>
              </a:solidFill>
            </a:endParaRPr>
          </a:p>
        </p:txBody>
      </p:sp>
      <p:sp>
        <p:nvSpPr>
          <p:cNvPr id="3" name="Subtitle 2"/>
          <p:cNvSpPr>
            <a:spLocks noGrp="1"/>
          </p:cNvSpPr>
          <p:nvPr>
            <p:ph type="subTitle" idx="1"/>
          </p:nvPr>
        </p:nvSpPr>
        <p:spPr>
          <a:xfrm>
            <a:off x="142844" y="214290"/>
            <a:ext cx="8620156" cy="285752"/>
          </a:xfrm>
        </p:spPr>
        <p:txBody>
          <a:bodyPr>
            <a:noAutofit/>
          </a:bodyPr>
          <a:lstStyle/>
          <a:p>
            <a:r>
              <a:rPr lang="en-AU" sz="2400" dirty="0" smtClean="0"/>
              <a:t>References: (cont. in notes)</a:t>
            </a:r>
            <a:endParaRPr lang="en-AU" sz="2400" dirty="0"/>
          </a:p>
        </p:txBody>
      </p:sp>
      <p:sp>
        <p:nvSpPr>
          <p:cNvPr id="4" name="Rectangle 3"/>
          <p:cNvSpPr/>
          <p:nvPr/>
        </p:nvSpPr>
        <p:spPr>
          <a:xfrm>
            <a:off x="214282" y="714356"/>
            <a:ext cx="8572560" cy="6001643"/>
          </a:xfrm>
          <a:prstGeom prst="rect">
            <a:avLst/>
          </a:prstGeom>
        </p:spPr>
        <p:txBody>
          <a:bodyPr wrap="square">
            <a:spAutoFit/>
          </a:bodyPr>
          <a:lstStyle/>
          <a:p>
            <a:r>
              <a:rPr lang="en-AU" sz="2400" dirty="0" err="1" smtClean="0"/>
              <a:t>Abruscato</a:t>
            </a:r>
            <a:r>
              <a:rPr lang="en-AU" sz="2400" dirty="0" smtClean="0"/>
              <a:t>, J. (2004). Constructing knowledge and discovering  </a:t>
            </a:r>
          </a:p>
          <a:p>
            <a:r>
              <a:rPr lang="en-AU" sz="2400" dirty="0" smtClean="0"/>
              <a:t>           meaning: How can I help children learn science?. In </a:t>
            </a:r>
            <a:r>
              <a:rPr lang="en-AU" sz="2400" i="1" dirty="0" smtClean="0"/>
              <a:t>Teaching </a:t>
            </a:r>
          </a:p>
          <a:p>
            <a:r>
              <a:rPr lang="en-AU" sz="2400" i="1" dirty="0" smtClean="0"/>
              <a:t>           children science: Discovery methods for the elementary and </a:t>
            </a:r>
          </a:p>
          <a:p>
            <a:r>
              <a:rPr lang="en-AU" sz="2400" i="1" dirty="0" smtClean="0"/>
              <a:t>           middle grades</a:t>
            </a:r>
            <a:r>
              <a:rPr lang="en-AU" sz="2400" dirty="0" smtClean="0"/>
              <a:t> (2nd ed., pp. 23-42). Boston, MASS: </a:t>
            </a:r>
          </a:p>
          <a:p>
            <a:r>
              <a:rPr lang="en-AU" sz="2400" dirty="0" smtClean="0"/>
              <a:t>           Pearson/</a:t>
            </a:r>
            <a:r>
              <a:rPr lang="en-AU" sz="2400" dirty="0" err="1" smtClean="0"/>
              <a:t>Allyn</a:t>
            </a:r>
            <a:r>
              <a:rPr lang="en-AU" sz="2400" dirty="0" smtClean="0"/>
              <a:t> and Bacon.</a:t>
            </a:r>
            <a:endParaRPr lang="en-AU" sz="2400" b="1" dirty="0" smtClean="0"/>
          </a:p>
          <a:p>
            <a:r>
              <a:rPr lang="en-AU" sz="2400" dirty="0" smtClean="0"/>
              <a:t>ACARA (2010). Australian Curriculum: History. Retrieved on </a:t>
            </a:r>
          </a:p>
          <a:p>
            <a:r>
              <a:rPr lang="en-AU" sz="2400" dirty="0" smtClean="0"/>
              <a:t>           5/12/2011 from    </a:t>
            </a:r>
            <a:r>
              <a:rPr lang="en-AU" sz="2400" u="sng" dirty="0" smtClean="0">
                <a:hlinkClick r:id="rId3"/>
              </a:rPr>
              <a:t>http://www.australiancurriculum.edu.au/History/Curriculum/F-10?y=2&amp;y=3&amp;y=7&amp;y=8&amp;y=9&amp;y=10&amp;s=HKU&amp;s=HS&amp;layout=1</a:t>
            </a:r>
            <a:endParaRPr lang="en-AU" sz="2400" dirty="0" smtClean="0"/>
          </a:p>
          <a:p>
            <a:r>
              <a:rPr lang="en-AU" sz="2400" dirty="0" smtClean="0"/>
              <a:t>ACARA (2010). Content Structure. Retrieved on 27/11/2011 from </a:t>
            </a:r>
            <a:r>
              <a:rPr lang="en-AU" sz="2400" u="sng" dirty="0" smtClean="0">
                <a:hlinkClick r:id="rId4"/>
              </a:rPr>
              <a:t>http://www.australiancurriculum.edu.au/Science/Content-structure</a:t>
            </a:r>
            <a:endParaRPr lang="en-AU" sz="2400" dirty="0" smtClean="0"/>
          </a:p>
          <a:p>
            <a:r>
              <a:rPr lang="en-AU" sz="2400" dirty="0" smtClean="0"/>
              <a:t>ACARA (2011a). </a:t>
            </a:r>
            <a:r>
              <a:rPr lang="en-AU" sz="2400" i="1" dirty="0" smtClean="0"/>
              <a:t>Science Rational</a:t>
            </a:r>
            <a:r>
              <a:rPr lang="en-AU" sz="2400" dirty="0" smtClean="0"/>
              <a:t>. Retrieved on 23/11/2011 from</a:t>
            </a:r>
          </a:p>
          <a:p>
            <a:r>
              <a:rPr lang="en-AU" sz="2400" dirty="0" smtClean="0"/>
              <a:t>             </a:t>
            </a:r>
            <a:r>
              <a:rPr lang="en-AU" sz="2400" u="sng" dirty="0" smtClean="0">
                <a:hlinkClick r:id="rId5"/>
              </a:rPr>
              <a:t>http://www.australiancurriculum.edu.au/Science/Rationale </a:t>
            </a:r>
            <a:endParaRPr lang="en-AU" sz="2400" dirty="0" smtClean="0"/>
          </a:p>
          <a:p>
            <a:r>
              <a:rPr lang="en-AU" sz="2400" dirty="0" smtClean="0"/>
              <a:t>ACARA, (2011b). </a:t>
            </a:r>
            <a:r>
              <a:rPr lang="en-AU" sz="2400" i="1" dirty="0" smtClean="0"/>
              <a:t>General Capabilities</a:t>
            </a:r>
            <a:r>
              <a:rPr lang="en-AU" sz="2400" dirty="0" smtClean="0"/>
              <a:t>. Retrieved on 25/11/2011 from</a:t>
            </a:r>
          </a:p>
          <a:p>
            <a:r>
              <a:rPr lang="en-AU" sz="2400" dirty="0" smtClean="0"/>
              <a:t>             </a:t>
            </a:r>
            <a:r>
              <a:rPr lang="en-AU" sz="2400" u="sng" dirty="0" smtClean="0">
                <a:hlinkClick r:id="rId6"/>
              </a:rPr>
              <a:t>http://www.australiancurriculum.edu.au/GeneralCapabilities </a:t>
            </a:r>
            <a:r>
              <a:rPr lang="en-AU" sz="2400"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AU" dirty="0" smtClean="0">
                <a:solidFill>
                  <a:schemeClr val="bg1"/>
                </a:solidFill>
              </a:rPr>
              <a:t>.</a:t>
            </a:r>
          </a:p>
        </p:txBody>
      </p:sp>
      <p:sp>
        <p:nvSpPr>
          <p:cNvPr id="3" name="Content Placeholder 2"/>
          <p:cNvSpPr>
            <a:spLocks noGrp="1"/>
          </p:cNvSpPr>
          <p:nvPr>
            <p:ph idx="1"/>
          </p:nvPr>
        </p:nvSpPr>
        <p:spPr>
          <a:xfrm>
            <a:off x="142844" y="1428736"/>
            <a:ext cx="8543956" cy="5429264"/>
          </a:xfrm>
        </p:spPr>
        <p:txBody>
          <a:bodyPr>
            <a:normAutofit/>
          </a:bodyPr>
          <a:lstStyle/>
          <a:p>
            <a:pPr>
              <a:lnSpc>
                <a:spcPct val="200000"/>
              </a:lnSpc>
              <a:buNone/>
            </a:pPr>
            <a:r>
              <a:rPr lang="en-AU" sz="2800" dirty="0" smtClean="0">
                <a:solidFill>
                  <a:srgbClr val="00B0F0"/>
                </a:solidFill>
                <a:sym typeface="Wingdings"/>
              </a:rPr>
              <a:t> </a:t>
            </a:r>
            <a:r>
              <a:rPr lang="en-AU" sz="2800" dirty="0" smtClean="0"/>
              <a:t>Science Understanding</a:t>
            </a:r>
          </a:p>
          <a:p>
            <a:pPr>
              <a:lnSpc>
                <a:spcPct val="200000"/>
              </a:lnSpc>
              <a:buNone/>
            </a:pPr>
            <a:r>
              <a:rPr lang="en-AU" sz="2800" dirty="0" smtClean="0">
                <a:solidFill>
                  <a:srgbClr val="00B0F0"/>
                </a:solidFill>
                <a:sym typeface="Wingdings"/>
              </a:rPr>
              <a:t> </a:t>
            </a:r>
            <a:r>
              <a:rPr lang="en-AU" sz="2800" dirty="0" smtClean="0"/>
              <a:t>Science as a Human Endeavour</a:t>
            </a:r>
          </a:p>
          <a:p>
            <a:pPr>
              <a:lnSpc>
                <a:spcPct val="200000"/>
              </a:lnSpc>
              <a:buNone/>
            </a:pPr>
            <a:r>
              <a:rPr lang="en-AU" sz="2800" dirty="0" smtClean="0">
                <a:solidFill>
                  <a:srgbClr val="00B0F0"/>
                </a:solidFill>
                <a:sym typeface="Wingdings"/>
              </a:rPr>
              <a:t> </a:t>
            </a:r>
            <a:r>
              <a:rPr lang="en-AU" sz="2800" dirty="0" smtClean="0"/>
              <a:t>Science Inquiry Skills</a:t>
            </a:r>
          </a:p>
          <a:p>
            <a:pPr>
              <a:lnSpc>
                <a:spcPct val="110000"/>
              </a:lnSpc>
              <a:buNone/>
            </a:pPr>
            <a:endParaRPr lang="en-AU" sz="2400" b="1" dirty="0" smtClean="0">
              <a:solidFill>
                <a:srgbClr val="FDAA03"/>
              </a:solidFill>
            </a:endParaRPr>
          </a:p>
          <a:p>
            <a:pPr>
              <a:lnSpc>
                <a:spcPct val="110000"/>
              </a:lnSpc>
              <a:buNone/>
            </a:pPr>
            <a:endParaRPr lang="en-AU" sz="2400" b="1" dirty="0" smtClean="0">
              <a:solidFill>
                <a:srgbClr val="FDAA03"/>
              </a:solidFill>
            </a:endParaRPr>
          </a:p>
        </p:txBody>
      </p:sp>
      <p:sp>
        <p:nvSpPr>
          <p:cNvPr id="4" name="Rectangle 3"/>
          <p:cNvSpPr/>
          <p:nvPr/>
        </p:nvSpPr>
        <p:spPr>
          <a:xfrm>
            <a:off x="214282" y="214290"/>
            <a:ext cx="5000660"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400" dirty="0" smtClean="0">
                <a:solidFill>
                  <a:srgbClr val="FDAA03"/>
                </a:solidFill>
                <a:latin typeface="+mj-lt"/>
              </a:rPr>
              <a:t>Curriculum Structure</a:t>
            </a:r>
            <a:endParaRPr lang="en-AU" sz="4400" dirty="0">
              <a:solidFill>
                <a:srgbClr val="FDAA03"/>
              </a:solidFill>
              <a:latin typeface="+mj-lt"/>
            </a:endParaRPr>
          </a:p>
        </p:txBody>
      </p:sp>
      <p:pic>
        <p:nvPicPr>
          <p:cNvPr id="16386" name="Picture 2" descr="http://www.curriculumsupport.education.nsw.gov.au/primary/scitech/national/images/struct.jpg"/>
          <p:cNvPicPr>
            <a:picLocks noChangeAspect="1" noChangeArrowheads="1"/>
          </p:cNvPicPr>
          <p:nvPr/>
        </p:nvPicPr>
        <p:blipFill>
          <a:blip r:embed="rId3" cstate="print"/>
          <a:srcRect/>
          <a:stretch>
            <a:fillRect/>
          </a:stretch>
        </p:blipFill>
        <p:spPr bwMode="auto">
          <a:xfrm>
            <a:off x="4214810" y="3286124"/>
            <a:ext cx="4192780" cy="2615679"/>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1156" y="642918"/>
            <a:ext cx="142844" cy="142876"/>
          </a:xfrm>
        </p:spPr>
        <p:txBody>
          <a:bodyPr>
            <a:normAutofit fontScale="90000"/>
          </a:bodyPr>
          <a:lstStyle/>
          <a:p>
            <a:pPr fontAlgn="base"/>
            <a:r>
              <a:rPr lang="en-AU" sz="1300" b="0" dirty="0" smtClean="0"/>
              <a:t/>
            </a:r>
            <a:br>
              <a:rPr lang="en-AU" sz="1300" b="0" dirty="0" smtClean="0"/>
            </a:br>
            <a:r>
              <a:rPr lang="en-AU" sz="2700" dirty="0" smtClean="0"/>
              <a:t/>
            </a:r>
            <a:br>
              <a:rPr lang="en-AU" sz="2700" dirty="0" smtClean="0"/>
            </a:br>
            <a:r>
              <a:rPr lang="en-AU" sz="1200" dirty="0" smtClean="0"/>
              <a:t/>
            </a:r>
            <a:br>
              <a:rPr lang="en-AU" sz="1200" dirty="0" smtClean="0"/>
            </a:br>
            <a:endParaRPr lang="en-AU" dirty="0"/>
          </a:p>
        </p:txBody>
      </p:sp>
      <p:sp>
        <p:nvSpPr>
          <p:cNvPr id="3" name="Subtitle 2"/>
          <p:cNvSpPr>
            <a:spLocks noGrp="1"/>
          </p:cNvSpPr>
          <p:nvPr>
            <p:ph type="subTitle" idx="1"/>
          </p:nvPr>
        </p:nvSpPr>
        <p:spPr>
          <a:xfrm>
            <a:off x="71406" y="142852"/>
            <a:ext cx="9072594" cy="571504"/>
          </a:xfrm>
        </p:spPr>
        <p:txBody>
          <a:bodyPr>
            <a:noAutofit/>
          </a:bodyPr>
          <a:lstStyle/>
          <a:p>
            <a:r>
              <a:rPr lang="en-AU" sz="4800" dirty="0" smtClean="0">
                <a:solidFill>
                  <a:srgbClr val="FF9900"/>
                </a:solidFill>
                <a:latin typeface="+mj-lt"/>
              </a:rPr>
              <a:t>Science Understanding</a:t>
            </a:r>
          </a:p>
        </p:txBody>
      </p:sp>
      <p:sp>
        <p:nvSpPr>
          <p:cNvPr id="5" name="Rectangle 4"/>
          <p:cNvSpPr/>
          <p:nvPr/>
        </p:nvSpPr>
        <p:spPr>
          <a:xfrm>
            <a:off x="4214810" y="3357562"/>
            <a:ext cx="4714940" cy="523220"/>
          </a:xfrm>
          <a:prstGeom prst="rect">
            <a:avLst/>
          </a:prstGeom>
        </p:spPr>
        <p:txBody>
          <a:bodyPr wrap="square">
            <a:spAutoFit/>
          </a:bodyPr>
          <a:lstStyle/>
          <a:p>
            <a:pPr fontAlgn="base"/>
            <a:endParaRPr lang="en-AU" sz="2800" dirty="0" smtClean="0"/>
          </a:p>
        </p:txBody>
      </p:sp>
      <p:sp>
        <p:nvSpPr>
          <p:cNvPr id="9" name="Rectangle 8"/>
          <p:cNvSpPr/>
          <p:nvPr/>
        </p:nvSpPr>
        <p:spPr>
          <a:xfrm>
            <a:off x="214282" y="5072074"/>
            <a:ext cx="4714908" cy="369332"/>
          </a:xfrm>
          <a:prstGeom prst="rect">
            <a:avLst/>
          </a:prstGeom>
        </p:spPr>
        <p:txBody>
          <a:bodyPr wrap="square">
            <a:spAutoFit/>
          </a:bodyPr>
          <a:lstStyle/>
          <a:p>
            <a:pPr fontAlgn="base">
              <a:buFont typeface="Arial" pitchFamily="34" charset="0"/>
              <a:buChar char="•"/>
            </a:pPr>
            <a:endParaRPr lang="en-AU" dirty="0" smtClean="0"/>
          </a:p>
        </p:txBody>
      </p:sp>
      <p:sp>
        <p:nvSpPr>
          <p:cNvPr id="10" name="Rectangle 9"/>
          <p:cNvSpPr/>
          <p:nvPr/>
        </p:nvSpPr>
        <p:spPr>
          <a:xfrm>
            <a:off x="6286512" y="142852"/>
            <a:ext cx="2286016" cy="523220"/>
          </a:xfrm>
          <a:prstGeom prst="rect">
            <a:avLst/>
          </a:prstGeom>
        </p:spPr>
        <p:txBody>
          <a:bodyPr wrap="square">
            <a:spAutoFit/>
          </a:bodyPr>
          <a:lstStyle/>
          <a:p>
            <a:r>
              <a:rPr lang="en-AU" sz="2400" dirty="0" smtClean="0">
                <a:solidFill>
                  <a:srgbClr val="FF9900"/>
                </a:solidFill>
              </a:rPr>
              <a:t> (</a:t>
            </a:r>
            <a:r>
              <a:rPr lang="en-AU" sz="2800" dirty="0" smtClean="0">
                <a:solidFill>
                  <a:srgbClr val="FF9900"/>
                </a:solidFill>
              </a:rPr>
              <a:t>sub strands</a:t>
            </a:r>
            <a:r>
              <a:rPr lang="en-AU" sz="2400" dirty="0" smtClean="0">
                <a:solidFill>
                  <a:srgbClr val="FF9900"/>
                </a:solidFill>
              </a:rPr>
              <a:t>)</a:t>
            </a:r>
          </a:p>
        </p:txBody>
      </p:sp>
      <p:pic>
        <p:nvPicPr>
          <p:cNvPr id="23559" name="Picture 7" descr="http://www.janeteresa.com/wp-content/uploads/2011/01/globe.jpg"/>
          <p:cNvPicPr>
            <a:picLocks noChangeAspect="1" noChangeArrowheads="1"/>
          </p:cNvPicPr>
          <p:nvPr/>
        </p:nvPicPr>
        <p:blipFill>
          <a:blip r:embed="rId3" cstate="print"/>
          <a:srcRect/>
          <a:stretch>
            <a:fillRect/>
          </a:stretch>
        </p:blipFill>
        <p:spPr bwMode="auto">
          <a:xfrm>
            <a:off x="142844" y="3929066"/>
            <a:ext cx="1214446" cy="1214446"/>
          </a:xfrm>
          <a:prstGeom prst="ellipse">
            <a:avLst/>
          </a:prstGeom>
          <a:ln>
            <a:noFill/>
          </a:ln>
          <a:effectLst>
            <a:softEdge rad="112500"/>
          </a:effectLst>
        </p:spPr>
      </p:pic>
      <p:sp>
        <p:nvSpPr>
          <p:cNvPr id="16" name="Rectangle 15"/>
          <p:cNvSpPr/>
          <p:nvPr/>
        </p:nvSpPr>
        <p:spPr>
          <a:xfrm>
            <a:off x="142844" y="1285860"/>
            <a:ext cx="9001156" cy="954107"/>
          </a:xfrm>
          <a:prstGeom prst="rect">
            <a:avLst/>
          </a:prstGeom>
        </p:spPr>
        <p:txBody>
          <a:bodyPr wrap="square">
            <a:spAutoFit/>
          </a:bodyPr>
          <a:lstStyle/>
          <a:p>
            <a:pPr fontAlgn="base"/>
            <a:endParaRPr lang="en-AU" sz="2800" dirty="0" smtClean="0"/>
          </a:p>
          <a:p>
            <a:pPr fontAlgn="base">
              <a:buFont typeface="Wingdings" pitchFamily="2" charset="2"/>
              <a:buChar char="Ü"/>
            </a:pPr>
            <a:endParaRPr lang="en-AU" sz="2800" dirty="0" smtClean="0"/>
          </a:p>
        </p:txBody>
      </p:sp>
      <p:sp>
        <p:nvSpPr>
          <p:cNvPr id="19" name="Round Diagonal Corner Rectangle 18"/>
          <p:cNvSpPr/>
          <p:nvPr/>
        </p:nvSpPr>
        <p:spPr>
          <a:xfrm>
            <a:off x="1428728" y="928670"/>
            <a:ext cx="7500990" cy="1428760"/>
          </a:xfrm>
          <a:prstGeom prst="round2Diag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rgbClr val="FF9900"/>
                </a:solidFill>
              </a:rPr>
              <a:t>Biological Sciences: </a:t>
            </a:r>
            <a:r>
              <a:rPr lang="en-AU" sz="2400" dirty="0" smtClean="0"/>
              <a:t>Living things can be grouped on the basis of observable features and can be distinguished from non-living things</a:t>
            </a:r>
            <a:endParaRPr lang="en-AU" sz="2400" dirty="0"/>
          </a:p>
        </p:txBody>
      </p:sp>
      <p:sp>
        <p:nvSpPr>
          <p:cNvPr id="20" name="Round Diagonal Corner Rectangle 19"/>
          <p:cNvSpPr/>
          <p:nvPr/>
        </p:nvSpPr>
        <p:spPr>
          <a:xfrm>
            <a:off x="214282" y="2357430"/>
            <a:ext cx="7500990" cy="1428760"/>
          </a:xfrm>
          <a:prstGeom prst="round2Diag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rgbClr val="FF9900"/>
                </a:solidFill>
              </a:rPr>
              <a:t>Chemical Sciences: </a:t>
            </a:r>
            <a:r>
              <a:rPr lang="en-AU" sz="2400" dirty="0" smtClean="0"/>
              <a:t>A change of state between solid and liquid can be caused by adding or removing heat</a:t>
            </a:r>
            <a:endParaRPr lang="en-AU" sz="2400" dirty="0"/>
          </a:p>
        </p:txBody>
      </p:sp>
      <p:sp>
        <p:nvSpPr>
          <p:cNvPr id="21" name="Round Diagonal Corner Rectangle 20"/>
          <p:cNvSpPr/>
          <p:nvPr/>
        </p:nvSpPr>
        <p:spPr>
          <a:xfrm>
            <a:off x="1428728" y="3786190"/>
            <a:ext cx="7500990" cy="1428760"/>
          </a:xfrm>
          <a:prstGeom prst="round2Diag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pPr>
            <a:r>
              <a:rPr lang="en-AU" sz="2400" dirty="0" smtClean="0">
                <a:solidFill>
                  <a:srgbClr val="FF9900"/>
                </a:solidFill>
              </a:rPr>
              <a:t>Earth and Space Sciences: </a:t>
            </a:r>
            <a:r>
              <a:rPr lang="en-AU" sz="2400" dirty="0" smtClean="0"/>
              <a:t>Earth’s rotation on its axis causes regular changes, including night and day</a:t>
            </a:r>
          </a:p>
        </p:txBody>
      </p:sp>
      <p:sp>
        <p:nvSpPr>
          <p:cNvPr id="22" name="Round Diagonal Corner Rectangle 21"/>
          <p:cNvSpPr/>
          <p:nvPr/>
        </p:nvSpPr>
        <p:spPr>
          <a:xfrm>
            <a:off x="285720" y="5214950"/>
            <a:ext cx="7500990" cy="1428760"/>
          </a:xfrm>
          <a:prstGeom prst="round2Diag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pPr>
            <a:r>
              <a:rPr lang="en-AU" sz="2400" dirty="0" smtClean="0">
                <a:solidFill>
                  <a:srgbClr val="FF9900"/>
                </a:solidFill>
              </a:rPr>
              <a:t>Physical Sciences</a:t>
            </a:r>
            <a:r>
              <a:rPr lang="en-AU" sz="2400" b="1" dirty="0" smtClean="0">
                <a:solidFill>
                  <a:srgbClr val="FF9900"/>
                </a:solidFill>
              </a:rPr>
              <a:t>: </a:t>
            </a:r>
            <a:r>
              <a:rPr lang="en-AU" sz="2400" dirty="0" smtClean="0"/>
              <a:t>Heat can be produced in many ways and can move from one object to another</a:t>
            </a:r>
          </a:p>
        </p:txBody>
      </p:sp>
      <p:pic>
        <p:nvPicPr>
          <p:cNvPr id="23563" name="Picture 11" descr="http://4.bp.blogspot.com/-jIMll7TTFJk/TV5aHDJCqcI/AAAAAAAAAvk/j3I9eGPr7HY/s1600/Caterpillar12.jpg"/>
          <p:cNvPicPr>
            <a:picLocks noChangeAspect="1" noChangeArrowheads="1"/>
          </p:cNvPicPr>
          <p:nvPr/>
        </p:nvPicPr>
        <p:blipFill>
          <a:blip r:embed="rId4" cstate="print"/>
          <a:srcRect/>
          <a:stretch>
            <a:fillRect/>
          </a:stretch>
        </p:blipFill>
        <p:spPr bwMode="auto">
          <a:xfrm>
            <a:off x="0" y="1071546"/>
            <a:ext cx="1333454" cy="1302978"/>
          </a:xfrm>
          <a:prstGeom prst="ellipse">
            <a:avLst/>
          </a:prstGeom>
          <a:ln>
            <a:noFill/>
          </a:ln>
          <a:effectLst>
            <a:softEdge rad="112500"/>
          </a:effectLst>
        </p:spPr>
      </p:pic>
      <p:pic>
        <p:nvPicPr>
          <p:cNvPr id="23568" name="Picture 16"/>
          <p:cNvPicPr>
            <a:picLocks noChangeAspect="1" noChangeArrowheads="1"/>
          </p:cNvPicPr>
          <p:nvPr/>
        </p:nvPicPr>
        <p:blipFill>
          <a:blip r:embed="rId5" cstate="print"/>
          <a:srcRect/>
          <a:stretch>
            <a:fillRect/>
          </a:stretch>
        </p:blipFill>
        <p:spPr bwMode="auto">
          <a:xfrm>
            <a:off x="7858148" y="2428868"/>
            <a:ext cx="1285852" cy="1290394"/>
          </a:xfrm>
          <a:prstGeom prst="ellipse">
            <a:avLst/>
          </a:prstGeom>
          <a:ln>
            <a:noFill/>
          </a:ln>
          <a:effectLst>
            <a:softEdge rad="112500"/>
          </a:effectLst>
        </p:spPr>
      </p:pic>
      <p:pic>
        <p:nvPicPr>
          <p:cNvPr id="30724" name="Picture 4" descr="http://t3.gstatic.com/images?q=tbn:ANd9GcRMbbFEvemYDEPy9HMFTlGFPAupyAvHKzD-g3iNOKZGjniuV2QBYQ"/>
          <p:cNvPicPr>
            <a:picLocks noChangeAspect="1" noChangeArrowheads="1"/>
          </p:cNvPicPr>
          <p:nvPr/>
        </p:nvPicPr>
        <p:blipFill>
          <a:blip r:embed="rId6" cstate="print"/>
          <a:srcRect/>
          <a:stretch>
            <a:fillRect/>
          </a:stretch>
        </p:blipFill>
        <p:spPr bwMode="auto">
          <a:xfrm>
            <a:off x="7786710" y="5286388"/>
            <a:ext cx="1357290" cy="1285860"/>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5072074"/>
            <a:ext cx="8215370" cy="1000132"/>
          </a:xfrm>
        </p:spPr>
        <p:txBody>
          <a:bodyPr>
            <a:noAutofit/>
          </a:bodyPr>
          <a:lstStyle/>
          <a:p>
            <a:r>
              <a:rPr lang="en-AU" sz="4800" dirty="0" smtClean="0">
                <a:solidFill>
                  <a:srgbClr val="FDAA03"/>
                </a:solidFill>
              </a:rPr>
              <a:t>Science as a Human Endeavour </a:t>
            </a:r>
          </a:p>
        </p:txBody>
      </p:sp>
      <p:sp>
        <p:nvSpPr>
          <p:cNvPr id="7" name="Rectangle 6"/>
          <p:cNvSpPr/>
          <p:nvPr/>
        </p:nvSpPr>
        <p:spPr>
          <a:xfrm>
            <a:off x="4429124" y="6072206"/>
            <a:ext cx="2071702" cy="461665"/>
          </a:xfrm>
          <a:prstGeom prst="rect">
            <a:avLst/>
          </a:prstGeom>
        </p:spPr>
        <p:txBody>
          <a:bodyPr wrap="square">
            <a:spAutoFit/>
          </a:bodyPr>
          <a:lstStyle/>
          <a:p>
            <a:r>
              <a:rPr lang="en-AU" sz="2400" dirty="0" smtClean="0">
                <a:solidFill>
                  <a:srgbClr val="FDAA03"/>
                </a:solidFill>
              </a:rPr>
              <a:t>(sub strands)</a:t>
            </a:r>
            <a:endParaRPr lang="en-AU" sz="2400" dirty="0">
              <a:solidFill>
                <a:srgbClr val="FDAA03"/>
              </a:solidFill>
            </a:endParaRPr>
          </a:p>
        </p:txBody>
      </p:sp>
      <p:sp>
        <p:nvSpPr>
          <p:cNvPr id="8" name="Rectangle 7"/>
          <p:cNvSpPr/>
          <p:nvPr/>
        </p:nvSpPr>
        <p:spPr>
          <a:xfrm>
            <a:off x="428596" y="5996226"/>
            <a:ext cx="4039119" cy="861774"/>
          </a:xfrm>
          <a:prstGeom prst="rect">
            <a:avLst/>
          </a:prstGeom>
        </p:spPr>
        <p:txBody>
          <a:bodyPr wrap="square">
            <a:spAutoFit/>
          </a:bodyPr>
          <a:lstStyle/>
          <a:p>
            <a:r>
              <a:rPr lang="en-AU" sz="3200" dirty="0" smtClean="0">
                <a:solidFill>
                  <a:srgbClr val="FDAA03"/>
                </a:solidFill>
              </a:rPr>
              <a:t>&amp; Science Inquiry Skills</a:t>
            </a:r>
          </a:p>
          <a:p>
            <a:endParaRPr lang="en-AU" dirty="0">
              <a:solidFill>
                <a:srgbClr val="FDAA03"/>
              </a:solidFill>
            </a:endParaRPr>
          </a:p>
        </p:txBody>
      </p:sp>
      <p:sp>
        <p:nvSpPr>
          <p:cNvPr id="9" name="Round Diagonal Corner Rectangle 8"/>
          <p:cNvSpPr/>
          <p:nvPr/>
        </p:nvSpPr>
        <p:spPr>
          <a:xfrm>
            <a:off x="214282" y="1785926"/>
            <a:ext cx="5072098" cy="1428760"/>
          </a:xfrm>
          <a:prstGeom prst="round2Diag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rgbClr val="FDAA03"/>
                </a:solidFill>
              </a:rPr>
              <a:t>Nature and development of science: </a:t>
            </a:r>
            <a:r>
              <a:rPr lang="en-AU" sz="2400" dirty="0" smtClean="0"/>
              <a:t>Science involves making predictions and describing patterns and relationships</a:t>
            </a:r>
            <a:endParaRPr lang="en-AU" sz="2400" dirty="0"/>
          </a:p>
        </p:txBody>
      </p:sp>
      <p:sp>
        <p:nvSpPr>
          <p:cNvPr id="10" name="Round Diagonal Corner Rectangle 9"/>
          <p:cNvSpPr/>
          <p:nvPr/>
        </p:nvSpPr>
        <p:spPr>
          <a:xfrm>
            <a:off x="928662" y="3214686"/>
            <a:ext cx="5072098" cy="1500198"/>
          </a:xfrm>
          <a:prstGeom prst="round2Diag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rgbClr val="FF9900"/>
                </a:solidFill>
              </a:rPr>
              <a:t>Use and influence of science:</a:t>
            </a:r>
            <a:r>
              <a:rPr lang="en-AU" sz="2400" dirty="0" smtClean="0"/>
              <a:t> Science knowledge helps people to understand the effect of their actions</a:t>
            </a:r>
            <a:endParaRPr lang="en-AU" sz="2400" dirty="0">
              <a:solidFill>
                <a:srgbClr val="FF9900"/>
              </a:solidFill>
            </a:endParaRPr>
          </a:p>
        </p:txBody>
      </p:sp>
      <p:sp>
        <p:nvSpPr>
          <p:cNvPr id="14" name="Rectangle 13"/>
          <p:cNvSpPr/>
          <p:nvPr/>
        </p:nvSpPr>
        <p:spPr>
          <a:xfrm>
            <a:off x="2000232" y="-214338"/>
            <a:ext cx="7143768" cy="2492990"/>
          </a:xfrm>
          <a:prstGeom prst="rect">
            <a:avLst/>
          </a:prstGeom>
        </p:spPr>
        <p:txBody>
          <a:bodyPr wrap="square">
            <a:spAutoFit/>
          </a:bodyPr>
          <a:lstStyle/>
          <a:p>
            <a:pPr algn="r">
              <a:lnSpc>
                <a:spcPct val="150000"/>
              </a:lnSpc>
            </a:pPr>
            <a:r>
              <a:rPr lang="en-AU" sz="2400" dirty="0" smtClean="0">
                <a:solidFill>
                  <a:srgbClr val="00B0F0"/>
                </a:solidFill>
                <a:sym typeface="Wingdings"/>
              </a:rPr>
              <a:t> </a:t>
            </a:r>
            <a:r>
              <a:rPr lang="en-AU" sz="2400" dirty="0" smtClean="0">
                <a:solidFill>
                  <a:srgbClr val="FDAA03"/>
                </a:solidFill>
                <a:sym typeface="Wingdings"/>
              </a:rPr>
              <a:t>Inquiry Skills:</a:t>
            </a:r>
          </a:p>
          <a:p>
            <a:pPr algn="r"/>
            <a:r>
              <a:rPr lang="en-AU" sz="2400" dirty="0" smtClean="0"/>
              <a:t>Questioning and predicting</a:t>
            </a:r>
          </a:p>
          <a:p>
            <a:pPr algn="r"/>
            <a:r>
              <a:rPr lang="en-AU" sz="2400" dirty="0" smtClean="0"/>
              <a:t>Planning and conducting</a:t>
            </a:r>
          </a:p>
          <a:p>
            <a:pPr algn="r"/>
            <a:r>
              <a:rPr lang="en-AU" sz="2400" dirty="0" smtClean="0"/>
              <a:t>Processing and analysing data and information</a:t>
            </a:r>
          </a:p>
          <a:p>
            <a:pPr algn="r"/>
            <a:r>
              <a:rPr lang="en-AU" sz="2400" dirty="0" smtClean="0"/>
              <a:t>Evaluating</a:t>
            </a:r>
          </a:p>
          <a:p>
            <a:pPr algn="r"/>
            <a:r>
              <a:rPr lang="en-AU" sz="2400" dirty="0" smtClean="0"/>
              <a:t>Communicating</a:t>
            </a:r>
            <a:endParaRPr lang="en-AU" sz="2400" dirty="0"/>
          </a:p>
        </p:txBody>
      </p:sp>
      <p:sp>
        <p:nvSpPr>
          <p:cNvPr id="29700" name="AutoShape 4" descr="data:image/jpeg;base64,/9j/4AAQSkZJRgABAQAAAQABAAD/2wCEAAkGBhARDxMSExEVFBMWERUVFRcVFBcWFRUXGRgVFBMcEhgXHCYfFxojGRUUHy8gJCcpLC0sFh4xNTAqNScrLSkBCQoKDgwOGg8PGjAkHyUpLy8tNTIsMik0NSkqLDQsLCwvKi0tLCwsLy0sLCosLCwvLCw0KSw0Ly0qMSwpKi8tLP/AABEIALYBFQMBIgACEQEDEQH/xAAbAAEAAgMBAQAAAAAAAAAAAAAABQYDBAcBAv/EAEIQAAIBAgMFAwgGCAcBAQAAAAABAgMRBAUhBhIxQVETYXEHIjJCgZGhsSNSYnLB8BQzQ1NzgpLRFSQ0orLC0oMW/8QAGwEBAAMBAQEBAAAAAAAAAAAAAAQFBgMCAQf/xAAwEQACAQIDBQcEAwEBAAAAAAAAAQIDEQQhMQUSE0FRYXGBkbHR8DKhweEiI/FCM//aAAwDAQACEQMRAD8A7iAAAAAAAAAAAAAAAAAAAAAYcViYU4ynNqMYq7b5JGYrW2Ut54eh6tSq5T7401vWfi7HKtVVKnKo+SueoredjXp4vGYx71OX6PR9V2+kkuTbfo36I+K+VVYP/W197+Jf4ONichHcoXXHcv7XxIlGQx+Pq0lGze9JX1sl3dfH8k2jTUr9EYaWY46l60MRHpNdnU9klo/aiWyvaehVkoSvSq/u6mjf3Xwl7CObtxNStSp1luTimuV+P8r4pnPCberw/wDVby8n7HSeFUleJdVI9KZhcyxGE0e9iKC5ca0F3P10veWjL80p14KdOSlF9OK7pLin3Guw2LpYmO9TdyvnTlB2ZtgAlHgAAAAAAAAAAAAAAAAAAAAAAAAAAAAAAAAAAAAAHzvAH0VjbSLi8PW5QquMu5VFu6+1I+dofKLgsLJ096VastOzorfkn9p8I+F79xVcz8oWIxFKdP8AwyXZyTXn1lGS6NLd0aepGxPDdNwqSSurZux1pRm5Xim7dly7YPHRlScW7ea0uj04eJpIgcjzVyioyuppK6fFrr4kpUxV1pofnuL4rcac/wDnJPquRbQpWbceZ5ia19FwNHB4hz3nyVSUY+EbL53GNxG5TlLnayXWT0SMcdj8fTinCcXpdxUrNN6tNSVr+0m4LZ88RSk48rfv8HqrWjRaTJWjieTMVTByhPtsPLs6vP6lTuqR/Ehp4+vQdsRRlHvtZez1X7GSmAzSMtYy3l05rxTOMsPicDPiRuvT52M8vh1l/EsWR7Qxrt05p060V51OXzg/Wj+e8mblPxWXwrxUotxnHWLi/Pg+N4Pn3o3Mn2jkpKhibKo9IVFpCr/5l3GswG044hKM8pfZ93tqirq0XB5FlB4pHpcHAAAAAAAAAAAAAAAAAAAAAAAAAAAAAAAAAA8bOcbcbV1ateWAwk3Fr/UVY8YX9Sm/rPm+PLk7XTabNVhcJXr/ALulKS75WtD/AHNHMticLuypSm7zqSdWbfGU5JtX77tELG4jgwSjrJ2Xv4EvCUOLN30Su/YmMk2HpUYK/mtrW1t5/ek+L7lofea5F2cd+LbirXT4rvVuKLNcitocbGNJw9afLotLtlRicPS4cpT1trfO5a0K1TfUY6dOViqzhwadmuDXFGw87qQjecVKy4rRv2GEw439XLw/FGfhVvaMlddvvqWtXDxm97R9hZ9jKMMZu4pzUowm1Gmk12c1zq73rWs0uGqZe90495O8weHzPsuFPEwenJVIecn7lJe07EbvCKmqUeGrIyOIjKNRxnqj4nRUlZq65p6p+KK1muw1Gfn0X2NRcN30H4x5ez4loFjvKEZKzRxTa0OdLF1sNUUMRHcl6tRehP2rgyZq0KeKg4yS3nq1w3nxTj0lz7yxZhl9OtTdOcFKL5P5p8n3lJxWDqYColKTlQbtCb4wfKM/wZmsdszhf2UdNWvyujXzLJzqdbifxnryfuSuSZzOjNYfESvfSlVfrW9Wp9tdeZaYyuVjFYaGKou6u7eclx7pR+0jNs3nEm3h6z+lgrxl+9hyf3lwZO2dj+KuHUedsn1X4a0a69hwq0t3NFjB4j0uSOAAAAAAAAAAAAAAAAAAAAAAAAAAAAAAU7yst/4TWt9alfw7SFypUdFG2lkre7Q6PtZlP6Vgq9BcZ0pKP3l50P8AckclyPM1OlFS82cfMkn1jp7GUG26cpQhOPJv7/4Xex5pTlF816f6Wf8A/RV92143+tu6/O1yOqVHJtt3b4tnyDMzr1KmU3cv4UoQ+lWBpZlW0UeurMuIxsY6LV9P7kXOTbbfFnqlTd7s9SZ95Q3/AIlgLcf0le62vwud2RxvYHAOvmsZ28zDU5Sb5dpNOEF42bf8rOyG3wMXGhFP5cx+OkpV5NfLIAAmEMGvjcFCrCUJpOMlZpmwAChYOpPBYrsJu8f2cn68OCv3+q/YSWfZe2o1qTtOL36b6S+q+6S0NvbDKVWwzktKlK9SD8NZL2pe9IyZRV7bDLvimu7eV18WZrF4XhVv68m7yj2SX4ayfcS41N5Xfc+43cmzSNehCola61X1ZLSSfgzfKjkNXscZUperWj2kV0qR0qJeK1LcXmFxCxFKNRc0R5x3ZWAAJJ4AAAAAAAAAAAAAAAAAAAAAAAAAAAPLHK/KBslUoVqmNoQcqU3fEU46uL51Irmnz6PXhw6qauLxkKcZTnJRhFNuT4JLi3+enU8ThGcXGWjPcJyhJSjqcNwuNUo3hPTufzXIyyrSfGTftPjP6NGviJ1qEP0dSeihpf7U48FJ8bLh8XodhiVwqQfjHUytTD0t57k14+9maqFerupzg/D/AFWN+xgUqlWoqFCPaVpaJL0YLnKb4JLv4fPJl2zuJxMt11fN9bdW7FL7TL9kfk8o04+jxtdttb3TRav2s9QhRpzSleb6JerdrL1IeIxsrOMFbtf6uTmxmzdPBYZUoyU6knv1ZrXfm+PhFcF4Fi3ioVtk8PH0ZKnJcHCThJeFm/keUsVjqWka0K0VwVWLUv648SzW16MXu1f4vts/RspeDJ5xzLiCsQ2srx9PByffTqRkvc7MyLbWHPDYhf8AzT+TJ0cbh5/TNeZzdOa5FjPGyuy20i/RwuIl4wUfmzWr7QYyrpTowop+tUlvy9kY6X8TxUx+Gpq8przPqpTeiN7azMuzoOlHWrWTpwjz10lLwS5mXI8N2VFLkkkvCKtch8uy+KqdpVm6k36VSXG3Hdil6Me4kcZj95WWkfz8DPYjalKpPjLSN1Fc23z7ESY0ZJbvXUiMZVtisLNcf0lL2TvFl3KHTvVxuHgvVn2su6MFpfxky+FpsSMlhVvdX6njFJKdgAC6IoAAAAAAAAAAAAAAAAAAAAAAAAAPGwA2c026zqeJqOjS1o0p2m1+0qrl3wg/fL7paNt87lh8Pam7Vqsuyp/ZbTcp2+zBSfjYoKiqdOy4Rjp19r5vi7lNtXGOjBU46y9P2W2zMLxZ8SWi9f0Q7Rt5Xl0q1RRXi3yS5t/nU1cNXTnfjaVpfC/zLdszZOp137eyya/Ez85ulGUrZpfr7alxiZtQtHmWrI8op0qastFqr/OXVmXF5je8YaLm+vh3Gn20rbt3boaWNxsacW27W4voQ5Y6UoKlQTTf1Pm2U0aN5Xke4zFqKetrat9CEltJU/Z079JVHux9y85/DxNbEYqVR3ekb3Ufxl1fyNrLcxoUt7tYKTfB6PTpZ8D7QoUk9ydr9XovIslh3ubzT7ub9iPx2b43d3lXUe6FKKS9s95s1sPtZjabvJxrx5xlFU5/yyjpfxR85jjYSUlHm+HRX4EaSIRja0op+CX4TJDwlJq1vuzoWVZ1SxNNVIS04NS0lGS4xkuTRudrHqveUDZavu4urC6UZUYzd2l5ylup687P4FnrZnRjxnG/RO7fgkQq+Ccam7TTaea56lfuqN1J6MlZYqPW5oYzMHdQjFynL0KcdZS8ei7z6weX4rEW3IOjTf7SqrO32Icb+JZ8o2dpYZNx86o/SqS1nL28l3ItsDsOU2pVsl05kWrioQyhmzX2cyJ0IynUalWqW32uEUuEYdy682Tx5FaHpsYQUIqMdEVbbk7sAA9HwAAAAAAAAAAAAAAAAAAAAAAAAEDn20vYtUqce0ryV4wXCK5Sm+SJTH4tUqU6kuEIuT77K/x4FW2Xy51N7EVdZ1Hvyfc/Riuit+BBxuJlRilBXlLJe77EdIRTzehVMxxFepjpOvU33SpRUUlaMHU8+W6vuxirnxiI3hJfZZsbS4aWHzFt+hXgkn0qU9Le2DT9jMZkMXOc5qc9bLzWT+9zV7P3eDaPV/PKxW8vp3dZX8/tHNrnuNJKS6rvXAnsLj3S3alrppKa8NE+5kVmGEaqKUXuzi96Ely6p9Vya7zLlmaRnOVKcVCfHd4xfXcfNd3EsJuNWnxIrRZrqvln2c+TcdwlCfCn9LeT6P585K2Q2hpuF9+1lwa872FZzTHVsROMae6m5JRjJ2i7vdV5cndrU+6mWr1ZW7nwMMqLpShK9/Pi/dKLIeG4EKi3Fq+fxHSWFcYtyeiytln1NDGVqmHluYmjUoSvbzl5j+7JaP2XPadaMvRkn4M7zWw0KkXGcIyi+KlFNPxT0ZWsZ5M8rqu7wsYPrTlKn8Iu3wNHU2VTlnB2+/zzKqntWpHKaT+xy+xhnioqShG86jdowh505PokjpcfJHlqesKsl0dedvg0WDJtmMJhP1FCFO/FpXk/GTu37znDZMU7zlfwsdJ7Wk1/CNvG5W9idhYU6Up4unCdeq1JxaUlSitIQXfzfeW3DZRQp+hShD7sEn77G2kelwopKyRTuTk7s8UT0A9HkAAAAAAAAAAAAAAAAAAAAAAAAAAAAAAg9s7/AKBX+6vdvRv8D4yGtFQUeF4xa9y0JXMMGqtKpTfCcXF911a5TMmxLUXRqaVaT3JJ92ia6r88zP7ZlUpOnXgr7rd/ElYdKV4PmSO3WRrFYZqLSqpqVN34TjrD/wA+Ejn2WZoqkFvebLhJPS0lpJPo0zoWhRdsMrVGq8TTV6c/18VruS4Kol0fB+/mUMMTHGTcHGzece/mvHK3b2ss8JN4Z5vJ6+5gzNrzbNX19xEYzCKouko6xkuKa1M8ZJpNNNPg1wZp5hj1FbkXeb0XSN9Ly6EvDUqkZqMNS1ryhuNz0+aE9k2NdahCb9Jq0vFNpjOV9DJ9Lv4M3tl8tguxpPWKV3yvo5P3s+M/wyiq0FwW8l+fBkeUEqnFh9O9ZfO49Qk9xU5/Vu5+h1rC1N6nCXWKfvSZlI/Z6tv4PDS+th6T98IskDdmLAAAAAAAAAAAAAAAAAAAAAAAAAAAAAAAAAAAAAAABXdodmXWkq1KSp1lpf1ZrpP+5Yjxo8ThGcXGSuj6m07o5zWxdSi92vRnTfDeS3oPwaMMs8oWerfVbr+Nzpe4cp8oFW+YuC4Qw9NWXWUpzei523TP4rZOHpRdVXy5XLTDYipVmqfUrWYZfQlNukp0ovjGE2ov2cI+CNDH4eFOjaKtecL9XrfVlhw2AtrLjbRdPEgc5/Vr+JH8SNh8TKrVjC+Sa+N8/Es6uGhRoya1s/i6F22bn9LS8Gv9rPnaGP0tZd7+SZq5VW3VTl9WSfuZu7Qfrqv59VFff+hrpP1X6Jtv7r9Y/kumwlbeyzCvpQjH+m8P+pPFV8mtW+W0l9WdaPuqzf4lqN1F3SZjJKzaAAPR5AAAAAAAAAAAAAAAAAAAAAAAAAAAAAAAAAAAAAAAByfNanaZjjZL9/Ckv5KdNfNs6tI5Ls7LtsTOf7zG16nsVSVvhFFXtXOgo9ZJFjs3KtvdE2bGYYPsqrhe9ra+KKZni8xfxY/Nl82gf+Yf3Y/K5Q86d4x/jR+bKDDRUcY1HRMva0nLC3etiyZdG8Irq7fEks+X09X8+qjQy1aU/vL/AJEztTStVv1p/K6IsVelN9JL8kiUrVYrsf4JHyV1b4OrH6uLqL3qE/8AsXY555KKumMh0rUp/wBVNL/odDNvQd6UX2L0MfXVqsl2v1AAOxxAAAAAAAAAAAAAAAAAAAAAAAAAAAAAAAAAAAAAAANfMK+5SqT+rTlL3Js5PsLWUIUJSdk4Sd3yc956/nmdG2zqSjl2LcU2/wBGq2S4+i0clyrMYqhTSV0oRScXdaJFNtaUowg4rSV/IttlwUpzT6W8ye2ixkXUqSi7rSKfWytoU3Nl5sP4sPxJTFYlzfRLgv7kZmq82n/GgU2Fbdbeerdy6xCUaLiuSsWXL6nmxfR/J3JXarHwlZxaaVPl1lyKxh8S4N81fVfngfWJxjnpay42/uRY70VKHJtPyO8opyU+av8Acsfktq2xuJh9bD0p/wBM5xf/ACR085H5O5tZqktf8pUU/s+dBw3ul3ex1w2OCd6EO4yeNVq8+8AAlkQAAAAAAAAAAAAAAAAAAAAAAAAAAAAAAAAAAAAAAA+ZRuUTPPJRSqSdTC1Xhqj1cUt6jJ/dfo+zTuAPjipKzR9jJxd0yrV9g8yhPc7TCy771F8NxljyPyURs5Y2qq7cbRpw3oU4X9ZNWcpdHyPAcoYelB3jFJ9x2niKs1aUm13jFeSJJ/QY2pBco1IxqpeD0aMdDyS1W/pMe7c1SoqMn/NJu3uADoUm7uKv3I+KvVSspO3ey35Bsrh8FBxoRtvO85N705tc5yfHw4K5MgHY4g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9702" name="AutoShape 6" descr="data:image/jpeg;base64,/9j/4AAQSkZJRgABAQAAAQABAAD/2wCEAAkGBhARDxMSExEVFBMWERUVFRcVFBcWFRUXGRgVFBMcEhgXHCYfFxojGRUUHy8gJCcpLC0sFh4xNTAqNScrLSkBCQoKDgwOGg8PGjAkHyUpLy8tNTIsMik0NSkqLDQsLCwvKi0tLCwsLy0sLCosLCwvLCw0KSw0Ly0qMSwpKi8tLP/AABEIALYBFQMBIgACEQEDEQH/xAAbAAEAAgMBAQAAAAAAAAAAAAAABQYDBAcBAv/EAEIQAAIBAgMFAwgGCAcBAQAAAAABAgMRBAUhBhIxQVETYXEHIjJCgZGhsSNSYnLB8BQzQ1NzgpLRFSQ0orLC0oMW/8QAGwEBAAMBAQEBAAAAAAAAAAAAAAQFBgMCAQf/xAAwEQACAQIDBQcEAwEBAAAAAAAAAQIDEQQhMQUSE0FRYXGBkbHR8DKhweEiI/FCM//aAAwDAQACEQMRAD8A7iAAAAAAAAAAAAAAAAAAAAAYcViYU4ynNqMYq7b5JGYrW2Ut54eh6tSq5T7401vWfi7HKtVVKnKo+SueoredjXp4vGYx71OX6PR9V2+kkuTbfo36I+K+VVYP/W197+Jf4ONichHcoXXHcv7XxIlGQx+Pq0lGze9JX1sl3dfH8k2jTUr9EYaWY46l60MRHpNdnU9klo/aiWyvaehVkoSvSq/u6mjf3Xwl7CObtxNStSp1luTimuV+P8r4pnPCberw/wDVby8n7HSeFUleJdVI9KZhcyxGE0e9iKC5ca0F3P10veWjL80p14KdOSlF9OK7pLin3Guw2LpYmO9TdyvnTlB2ZtgAlHgAAAAAAAAAAAAAAAAAAAAAAAAAAAAAAAAAAAAAHzvAH0VjbSLi8PW5QquMu5VFu6+1I+dofKLgsLJ096VastOzorfkn9p8I+F79xVcz8oWIxFKdP8AwyXZyTXn1lGS6NLd0aepGxPDdNwqSSurZux1pRm5Xim7dly7YPHRlScW7ea0uj04eJpIgcjzVyioyuppK6fFrr4kpUxV1pofnuL4rcac/wDnJPquRbQpWbceZ5ia19FwNHB4hz3nyVSUY+EbL53GNxG5TlLnayXWT0SMcdj8fTinCcXpdxUrNN6tNSVr+0m4LZ88RSk48rfv8HqrWjRaTJWjieTMVTByhPtsPLs6vP6lTuqR/Ehp4+vQdsRRlHvtZez1X7GSmAzSMtYy3l05rxTOMsPicDPiRuvT52M8vh1l/EsWR7Qxrt05p060V51OXzg/Wj+e8mblPxWXwrxUotxnHWLi/Pg+N4Pn3o3Mn2jkpKhibKo9IVFpCr/5l3GswG044hKM8pfZ93tqirq0XB5FlB4pHpcHAAAAAAAAAAAAAAAAAAAAAAAAAAAAAAAAAA8bOcbcbV1ateWAwk3Fr/UVY8YX9Sm/rPm+PLk7XTabNVhcJXr/ALulKS75WtD/AHNHMticLuypSm7zqSdWbfGU5JtX77tELG4jgwSjrJ2Xv4EvCUOLN30Su/YmMk2HpUYK/mtrW1t5/ek+L7lofea5F2cd+LbirXT4rvVuKLNcitocbGNJw9afLotLtlRicPS4cpT1trfO5a0K1TfUY6dOViqzhwadmuDXFGw87qQjecVKy4rRv2GEw439XLw/FGfhVvaMlddvvqWtXDxm97R9hZ9jKMMZu4pzUowm1Gmk12c1zq73rWs0uGqZe90495O8weHzPsuFPEwenJVIecn7lJe07EbvCKmqUeGrIyOIjKNRxnqj4nRUlZq65p6p+KK1muw1Gfn0X2NRcN30H4x5ez4loFjvKEZKzRxTa0OdLF1sNUUMRHcl6tRehP2rgyZq0KeKg4yS3nq1w3nxTj0lz7yxZhl9OtTdOcFKL5P5p8n3lJxWDqYColKTlQbtCb4wfKM/wZmsdszhf2UdNWvyujXzLJzqdbifxnryfuSuSZzOjNYfESvfSlVfrW9Wp9tdeZaYyuVjFYaGKou6u7eclx7pR+0jNs3nEm3h6z+lgrxl+9hyf3lwZO2dj+KuHUedsn1X4a0a69hwq0t3NFjB4j0uSOAAAAAAAAAAAAAAAAAAAAAAAAAAAAAAU7yst/4TWt9alfw7SFypUdFG2lkre7Q6PtZlP6Vgq9BcZ0pKP3l50P8AckclyPM1OlFS82cfMkn1jp7GUG26cpQhOPJv7/4Xex5pTlF816f6Wf8A/RV92143+tu6/O1yOqVHJtt3b4tnyDMzr1KmU3cv4UoQ+lWBpZlW0UeurMuIxsY6LV9P7kXOTbbfFnqlTd7s9SZ95Q3/AIlgLcf0le62vwud2RxvYHAOvmsZ28zDU5Sb5dpNOEF42bf8rOyG3wMXGhFP5cx+OkpV5NfLIAAmEMGvjcFCrCUJpOMlZpmwAChYOpPBYrsJu8f2cn68OCv3+q/YSWfZe2o1qTtOL36b6S+q+6S0NvbDKVWwzktKlK9SD8NZL2pe9IyZRV7bDLvimu7eV18WZrF4XhVv68m7yj2SX4ayfcS41N5Xfc+43cmzSNehCola61X1ZLSSfgzfKjkNXscZUperWj2kV0qR0qJeK1LcXmFxCxFKNRc0R5x3ZWAAJJ4AAAAAAAAAAAAAAAAAAAAAAAAAAAPLHK/KBslUoVqmNoQcqU3fEU46uL51Irmnz6PXhw6qauLxkKcZTnJRhFNuT4JLi3+enU8ThGcXGWjPcJyhJSjqcNwuNUo3hPTufzXIyyrSfGTftPjP6NGviJ1qEP0dSeihpf7U48FJ8bLh8XodhiVwqQfjHUytTD0t57k14+9maqFerupzg/D/AFWN+xgUqlWoqFCPaVpaJL0YLnKb4JLv4fPJl2zuJxMt11fN9bdW7FL7TL9kfk8o04+jxtdttb3TRav2s9QhRpzSleb6JerdrL1IeIxsrOMFbtf6uTmxmzdPBYZUoyU6knv1ZrXfm+PhFcF4Fi3ioVtk8PH0ZKnJcHCThJeFm/keUsVjqWka0K0VwVWLUv648SzW16MXu1f4vts/RspeDJ5xzLiCsQ2srx9PByffTqRkvc7MyLbWHPDYhf8AzT+TJ0cbh5/TNeZzdOa5FjPGyuy20i/RwuIl4wUfmzWr7QYyrpTowop+tUlvy9kY6X8TxUx+Gpq8przPqpTeiN7azMuzoOlHWrWTpwjz10lLwS5mXI8N2VFLkkkvCKtch8uy+KqdpVm6k36VSXG3Hdil6Me4kcZj95WWkfz8DPYjalKpPjLSN1Fc23z7ESY0ZJbvXUiMZVtisLNcf0lL2TvFl3KHTvVxuHgvVn2su6MFpfxky+FpsSMlhVvdX6njFJKdgAC6IoAAAAAAAAAAAAAAAAAAAAAAAAAPGwA2c026zqeJqOjS1o0p2m1+0qrl3wg/fL7paNt87lh8Pam7Vqsuyp/ZbTcp2+zBSfjYoKiqdOy4Rjp19r5vi7lNtXGOjBU46y9P2W2zMLxZ8SWi9f0Q7Rt5Xl0q1RRXi3yS5t/nU1cNXTnfjaVpfC/zLdszZOp137eyya/Ez85ulGUrZpfr7alxiZtQtHmWrI8op0qastFqr/OXVmXF5je8YaLm+vh3Gn20rbt3boaWNxsacW27W4voQ5Y6UoKlQTTf1Pm2U0aN5Xke4zFqKetrat9CEltJU/Z079JVHux9y85/DxNbEYqVR3ekb3Ufxl1fyNrLcxoUt7tYKTfB6PTpZ8D7QoUk9ydr9XovIslh3ubzT7ub9iPx2b43d3lXUe6FKKS9s95s1sPtZjabvJxrx5xlFU5/yyjpfxR85jjYSUlHm+HRX4EaSIRja0op+CX4TJDwlJq1vuzoWVZ1SxNNVIS04NS0lGS4xkuTRudrHqveUDZavu4urC6UZUYzd2l5ylup687P4FnrZnRjxnG/RO7fgkQq+Ccam7TTaea56lfuqN1J6MlZYqPW5oYzMHdQjFynL0KcdZS8ei7z6weX4rEW3IOjTf7SqrO32Icb+JZ8o2dpYZNx86o/SqS1nL28l3ItsDsOU2pVsl05kWrioQyhmzX2cyJ0IynUalWqW32uEUuEYdy682Tx5FaHpsYQUIqMdEVbbk7sAA9HwAAAAAAAAAAAAAAAAAAAAAAAAEDn20vYtUqce0ryV4wXCK5Sm+SJTH4tUqU6kuEIuT77K/x4FW2Xy51N7EVdZ1Hvyfc/Riuit+BBxuJlRilBXlLJe77EdIRTzehVMxxFepjpOvU33SpRUUlaMHU8+W6vuxirnxiI3hJfZZsbS4aWHzFt+hXgkn0qU9Le2DT9jMZkMXOc5qc9bLzWT+9zV7P3eDaPV/PKxW8vp3dZX8/tHNrnuNJKS6rvXAnsLj3S3alrppKa8NE+5kVmGEaqKUXuzi96Ely6p9Vya7zLlmaRnOVKcVCfHd4xfXcfNd3EsJuNWnxIrRZrqvln2c+TcdwlCfCn9LeT6P585K2Q2hpuF9+1lwa872FZzTHVsROMae6m5JRjJ2i7vdV5cndrU+6mWr1ZW7nwMMqLpShK9/Pi/dKLIeG4EKi3Fq+fxHSWFcYtyeiytln1NDGVqmHluYmjUoSvbzl5j+7JaP2XPadaMvRkn4M7zWw0KkXGcIyi+KlFNPxT0ZWsZ5M8rqu7wsYPrTlKn8Iu3wNHU2VTlnB2+/zzKqntWpHKaT+xy+xhnioqShG86jdowh505PokjpcfJHlqesKsl0dedvg0WDJtmMJhP1FCFO/FpXk/GTu37znDZMU7zlfwsdJ7Wk1/CNvG5W9idhYU6Up4unCdeq1JxaUlSitIQXfzfeW3DZRQp+hShD7sEn77G2kelwopKyRTuTk7s8UT0A9HkAAAAAAAAAAAAAAAAAAAAAAAAAAAAAAg9s7/AKBX+6vdvRv8D4yGtFQUeF4xa9y0JXMMGqtKpTfCcXF911a5TMmxLUXRqaVaT3JJ92ia6r88zP7ZlUpOnXgr7rd/ElYdKV4PmSO3WRrFYZqLSqpqVN34TjrD/wA+Ejn2WZoqkFvebLhJPS0lpJPo0zoWhRdsMrVGq8TTV6c/18VruS4Kol0fB+/mUMMTHGTcHGzece/mvHK3b2ss8JN4Z5vJ6+5gzNrzbNX19xEYzCKouko6xkuKa1M8ZJpNNNPg1wZp5hj1FbkXeb0XSN9Ly6EvDUqkZqMNS1ryhuNz0+aE9k2NdahCb9Jq0vFNpjOV9DJ9Lv4M3tl8tguxpPWKV3yvo5P3s+M/wyiq0FwW8l+fBkeUEqnFh9O9ZfO49Qk9xU5/Vu5+h1rC1N6nCXWKfvSZlI/Z6tv4PDS+th6T98IskDdmLAAAAAAAAAAAAAAAAAAAAAAAAAAAAAAAAAAAAAAABXdodmXWkq1KSp1lpf1ZrpP+5Yjxo8ThGcXGSuj6m07o5zWxdSi92vRnTfDeS3oPwaMMs8oWerfVbr+Nzpe4cp8oFW+YuC4Qw9NWXWUpzei523TP4rZOHpRdVXy5XLTDYipVmqfUrWYZfQlNukp0ovjGE2ov2cI+CNDH4eFOjaKtecL9XrfVlhw2AtrLjbRdPEgc5/Vr+JH8SNh8TKrVjC+Sa+N8/Es6uGhRoya1s/i6F22bn9LS8Gv9rPnaGP0tZd7+SZq5VW3VTl9WSfuZu7Qfrqv59VFff+hrpP1X6Jtv7r9Y/kumwlbeyzCvpQjH+m8P+pPFV8mtW+W0l9WdaPuqzf4lqN1F3SZjJKzaAAPR5AAAAAAAAAAAAAAAAAAAAAAAAAAAAAAAAAAAAAAAByfNanaZjjZL9/Ckv5KdNfNs6tI5Ls7LtsTOf7zG16nsVSVvhFFXtXOgo9ZJFjs3KtvdE2bGYYPsqrhe9ra+KKZni8xfxY/Nl82gf+Yf3Y/K5Q86d4x/jR+bKDDRUcY1HRMva0nLC3etiyZdG8Irq7fEks+X09X8+qjQy1aU/vL/AJEztTStVv1p/K6IsVelN9JL8kiUrVYrsf4JHyV1b4OrH6uLqL3qE/8AsXY555KKumMh0rUp/wBVNL/odDNvQd6UX2L0MfXVqsl2v1AAOxxAAAAAAAAAAAAAAAAAAAAAAAAAAAAAAAAAAAAAAANfMK+5SqT+rTlL3Js5PsLWUIUJSdk4Sd3yc956/nmdG2zqSjl2LcU2/wBGq2S4+i0clyrMYqhTSV0oRScXdaJFNtaUowg4rSV/IttlwUpzT6W8ye2ixkXUqSi7rSKfWytoU3Nl5sP4sPxJTFYlzfRLgv7kZmq82n/GgU2Fbdbeerdy6xCUaLiuSsWXL6nmxfR/J3JXarHwlZxaaVPl1lyKxh8S4N81fVfngfWJxjnpay42/uRY70VKHJtPyO8opyU+av8Acsfktq2xuJh9bD0p/wBM5xf/ACR085H5O5tZqktf8pUU/s+dBw3ul3ex1w2OCd6EO4yeNVq8+8AAlkQAAAAAAAAAAAAAAAAAAAAAAAAAAAAAAAAAAAAAAA+ZRuUTPPJRSqSdTC1Xhqj1cUt6jJ/dfo+zTuAPjipKzR9jJxd0yrV9g8yhPc7TCy771F8NxljyPyURs5Y2qq7cbRpw3oU4X9ZNWcpdHyPAcoYelB3jFJ9x2niKs1aUm13jFeSJJ/QY2pBco1IxqpeD0aMdDyS1W/pMe7c1SoqMn/NJu3uADoUm7uKv3I+KvVSspO3ey35Bsrh8FBxoRtvO85N705tc5yfHw4K5MgHY4g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9703" name="Picture 7"/>
          <p:cNvPicPr>
            <a:picLocks noChangeAspect="1" noChangeArrowheads="1"/>
          </p:cNvPicPr>
          <p:nvPr/>
        </p:nvPicPr>
        <p:blipFill>
          <a:blip r:embed="rId3" cstate="print"/>
          <a:srcRect/>
          <a:stretch>
            <a:fillRect/>
          </a:stretch>
        </p:blipFill>
        <p:spPr bwMode="auto">
          <a:xfrm>
            <a:off x="6572264" y="2285992"/>
            <a:ext cx="2018651" cy="2643206"/>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44" y="1142984"/>
            <a:ext cx="5286412" cy="5257816"/>
          </a:xfrm>
        </p:spPr>
        <p:txBody>
          <a:bodyPr/>
          <a:lstStyle/>
          <a:p>
            <a:pPr>
              <a:buNone/>
            </a:pPr>
            <a:endParaRPr lang="en-AU" dirty="0" smtClean="0">
              <a:solidFill>
                <a:srgbClr val="00B0F0"/>
              </a:solidFill>
              <a:sym typeface="Wingdings"/>
            </a:endParaRPr>
          </a:p>
          <a:p>
            <a:pPr>
              <a:buNone/>
            </a:pPr>
            <a:r>
              <a:rPr lang="en-AU" dirty="0" smtClean="0">
                <a:solidFill>
                  <a:srgbClr val="00B0F0"/>
                </a:solidFill>
                <a:sym typeface="Wingdings"/>
              </a:rPr>
              <a:t> </a:t>
            </a:r>
            <a:r>
              <a:rPr lang="en-AU" dirty="0" smtClean="0"/>
              <a:t>To be scientifically literate</a:t>
            </a:r>
          </a:p>
          <a:p>
            <a:pPr>
              <a:buNone/>
            </a:pPr>
            <a:endParaRPr lang="en-AU" dirty="0" smtClean="0">
              <a:solidFill>
                <a:srgbClr val="00B0F0"/>
              </a:solidFill>
              <a:sym typeface="Wingdings"/>
            </a:endParaRPr>
          </a:p>
          <a:p>
            <a:pPr>
              <a:buNone/>
            </a:pPr>
            <a:r>
              <a:rPr lang="en-AU" dirty="0" smtClean="0">
                <a:solidFill>
                  <a:srgbClr val="00B0F0"/>
                </a:solidFill>
                <a:sym typeface="Wingdings"/>
              </a:rPr>
              <a:t> </a:t>
            </a:r>
            <a:r>
              <a:rPr lang="en-AU" dirty="0" smtClean="0"/>
              <a:t>To make informed decisions</a:t>
            </a:r>
          </a:p>
          <a:p>
            <a:pPr>
              <a:buNone/>
            </a:pPr>
            <a:endParaRPr lang="en-AU" dirty="0" smtClean="0">
              <a:solidFill>
                <a:srgbClr val="00B0F0"/>
              </a:solidFill>
              <a:sym typeface="Wingdings"/>
            </a:endParaRPr>
          </a:p>
          <a:p>
            <a:pPr>
              <a:buNone/>
            </a:pPr>
            <a:r>
              <a:rPr lang="en-AU" dirty="0" smtClean="0">
                <a:solidFill>
                  <a:srgbClr val="00B0F0"/>
                </a:solidFill>
                <a:sym typeface="Wingdings"/>
              </a:rPr>
              <a:t> </a:t>
            </a:r>
            <a:r>
              <a:rPr lang="en-AU" dirty="0" smtClean="0"/>
              <a:t>To support literacy and numeracy</a:t>
            </a:r>
          </a:p>
          <a:p>
            <a:pPr>
              <a:buFont typeface="Wingdings" pitchFamily="2" charset="2"/>
              <a:buChar char="Ü"/>
            </a:pPr>
            <a:endParaRPr lang="en-AU" dirty="0" smtClean="0"/>
          </a:p>
          <a:p>
            <a:pPr>
              <a:buNone/>
            </a:pPr>
            <a:r>
              <a:rPr lang="en-AU" dirty="0" smtClean="0">
                <a:solidFill>
                  <a:srgbClr val="00B0F0"/>
                </a:solidFill>
                <a:sym typeface="Wingdings"/>
              </a:rPr>
              <a:t> </a:t>
            </a:r>
            <a:r>
              <a:rPr lang="en-AU" dirty="0" smtClean="0"/>
              <a:t>To explain the world</a:t>
            </a:r>
          </a:p>
        </p:txBody>
      </p:sp>
      <p:pic>
        <p:nvPicPr>
          <p:cNvPr id="33794" name="Picture 2" descr="http://i.factmonster.com/images/australian-student.jpg"/>
          <p:cNvPicPr>
            <a:picLocks noChangeAspect="1" noChangeArrowheads="1"/>
          </p:cNvPicPr>
          <p:nvPr/>
        </p:nvPicPr>
        <p:blipFill>
          <a:blip r:embed="rId3" cstate="print"/>
          <a:srcRect/>
          <a:stretch>
            <a:fillRect/>
          </a:stretch>
        </p:blipFill>
        <p:spPr bwMode="auto">
          <a:xfrm>
            <a:off x="428596" y="2357430"/>
            <a:ext cx="3065720" cy="3571900"/>
          </a:xfrm>
          <a:prstGeom prst="rect">
            <a:avLst/>
          </a:prstGeom>
          <a:noFill/>
          <a:ln>
            <a:solidFill>
              <a:srgbClr val="00B0F0"/>
            </a:solidFill>
          </a:ln>
        </p:spPr>
      </p:pic>
      <p:sp>
        <p:nvSpPr>
          <p:cNvPr id="5" name="Rounded Rectangular Callout 4"/>
          <p:cNvSpPr/>
          <p:nvPr/>
        </p:nvSpPr>
        <p:spPr>
          <a:xfrm>
            <a:off x="357158" y="214290"/>
            <a:ext cx="3143272" cy="1928826"/>
          </a:xfrm>
          <a:prstGeom prst="wedgeRoundRectCallout">
            <a:avLst>
              <a:gd name="adj1" fmla="val -19464"/>
              <a:gd name="adj2" fmla="val 81234"/>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dirty="0" smtClean="0">
                <a:solidFill>
                  <a:srgbClr val="FDAA03"/>
                </a:solidFill>
                <a:latin typeface="+mj-lt"/>
              </a:rPr>
              <a:t>So why learn Science?</a:t>
            </a:r>
            <a:endParaRPr lang="en-AU" sz="4000" b="1" dirty="0">
              <a:solidFill>
                <a:srgbClr val="FDAA03"/>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DAA03"/>
                </a:solidFill>
              </a:rPr>
              <a:t>Scientifically literate people</a:t>
            </a:r>
            <a:endParaRPr lang="en-AU" dirty="0">
              <a:solidFill>
                <a:srgbClr val="FDAA03"/>
              </a:solidFill>
            </a:endParaRPr>
          </a:p>
        </p:txBody>
      </p:sp>
      <p:sp>
        <p:nvSpPr>
          <p:cNvPr id="8" name="Rounded Rectangle 7"/>
          <p:cNvSpPr/>
          <p:nvPr/>
        </p:nvSpPr>
        <p:spPr>
          <a:xfrm>
            <a:off x="214282" y="1643050"/>
            <a:ext cx="2786082" cy="242889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Are interested in and understand the world around them</a:t>
            </a:r>
            <a:endParaRPr lang="en-AU" sz="2400" dirty="0"/>
          </a:p>
        </p:txBody>
      </p:sp>
      <p:sp>
        <p:nvSpPr>
          <p:cNvPr id="9" name="Rounded Rectangle 8"/>
          <p:cNvSpPr/>
          <p:nvPr/>
        </p:nvSpPr>
        <p:spPr>
          <a:xfrm>
            <a:off x="3286116" y="1714488"/>
            <a:ext cx="2571768" cy="214314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Are sceptical and questioning of claims made by others about scientific matters</a:t>
            </a:r>
            <a:endParaRPr lang="en-AU" sz="2400" dirty="0"/>
          </a:p>
        </p:txBody>
      </p:sp>
      <p:sp>
        <p:nvSpPr>
          <p:cNvPr id="10" name="Rounded Rectangle 9"/>
          <p:cNvSpPr/>
          <p:nvPr/>
        </p:nvSpPr>
        <p:spPr>
          <a:xfrm>
            <a:off x="214282" y="4286256"/>
            <a:ext cx="2857520" cy="235745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Make informed decisions about the environment and their own health and wellbeing</a:t>
            </a:r>
            <a:endParaRPr lang="en-AU" sz="2400" dirty="0"/>
          </a:p>
        </p:txBody>
      </p:sp>
      <p:sp>
        <p:nvSpPr>
          <p:cNvPr id="11" name="Rounded Rectangle 10"/>
          <p:cNvSpPr/>
          <p:nvPr/>
        </p:nvSpPr>
        <p:spPr>
          <a:xfrm>
            <a:off x="6143636" y="4286256"/>
            <a:ext cx="2857520" cy="2357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Are able to identify questions, investigate and draw evidence-based conclusions</a:t>
            </a:r>
            <a:endParaRPr lang="en-AU" sz="2400" dirty="0"/>
          </a:p>
        </p:txBody>
      </p:sp>
      <p:sp>
        <p:nvSpPr>
          <p:cNvPr id="12" name="Rounded Rectangle 11"/>
          <p:cNvSpPr/>
          <p:nvPr/>
        </p:nvSpPr>
        <p:spPr>
          <a:xfrm>
            <a:off x="6143636" y="1643050"/>
            <a:ext cx="2786082" cy="242889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Engage in discourses of and about science</a:t>
            </a:r>
            <a:endParaRPr lang="en-AU" sz="2400" dirty="0"/>
          </a:p>
        </p:txBody>
      </p:sp>
      <p:pic>
        <p:nvPicPr>
          <p:cNvPr id="16386" name="Picture 2" descr="http://twaingiftedandtalented.wikispaces.com/file/view/thinkingcapwhoa.gif/206189764/thinkingcapwhoa.gif"/>
          <p:cNvPicPr>
            <a:picLocks noChangeAspect="1" noChangeArrowheads="1"/>
          </p:cNvPicPr>
          <p:nvPr/>
        </p:nvPicPr>
        <p:blipFill>
          <a:blip r:embed="rId3" cstate="print"/>
          <a:srcRect/>
          <a:stretch>
            <a:fillRect/>
          </a:stretch>
        </p:blipFill>
        <p:spPr bwMode="auto">
          <a:xfrm>
            <a:off x="3500430" y="4071942"/>
            <a:ext cx="2221854" cy="2617748"/>
          </a:xfrm>
          <a:prstGeom prst="roundRect">
            <a:avLst>
              <a:gd name="adj" fmla="val 16667"/>
            </a:avLst>
          </a:prstGeom>
          <a:ln w="1905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DAA03"/>
                </a:solidFill>
              </a:rPr>
              <a:t>Science as a Human Endeavour</a:t>
            </a:r>
          </a:p>
        </p:txBody>
      </p:sp>
      <p:pic>
        <p:nvPicPr>
          <p:cNvPr id="15364" name="Picture 4" descr="http://campfireburning.files.wordpress.com/2011/08/woman-scientist-new-bedford-guide.jpg"/>
          <p:cNvPicPr>
            <a:picLocks noChangeAspect="1" noChangeArrowheads="1"/>
          </p:cNvPicPr>
          <p:nvPr/>
        </p:nvPicPr>
        <p:blipFill>
          <a:blip r:embed="rId3" cstate="print"/>
          <a:srcRect/>
          <a:stretch>
            <a:fillRect/>
          </a:stretch>
        </p:blipFill>
        <p:spPr bwMode="auto">
          <a:xfrm>
            <a:off x="1641183" y="3286124"/>
            <a:ext cx="3824190" cy="2571768"/>
          </a:xfrm>
          <a:prstGeom prst="roundRect">
            <a:avLst>
              <a:gd name="adj" fmla="val 16667"/>
            </a:avLst>
          </a:prstGeom>
          <a:ln w="28575">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142844" y="6000768"/>
            <a:ext cx="8858280" cy="523220"/>
          </a:xfrm>
          <a:prstGeom prst="rect">
            <a:avLst/>
          </a:prstGeom>
        </p:spPr>
        <p:txBody>
          <a:bodyPr wrap="square">
            <a:spAutoFit/>
          </a:bodyPr>
          <a:lstStyle/>
          <a:p>
            <a:pPr algn="ctr"/>
            <a:r>
              <a:rPr lang="en-AU" sz="2800" dirty="0" smtClean="0"/>
              <a:t>“If people don't do science, then science doesn't get done” </a:t>
            </a:r>
            <a:endParaRPr lang="en-AU" sz="2800" dirty="0"/>
          </a:p>
        </p:txBody>
      </p:sp>
      <p:pic>
        <p:nvPicPr>
          <p:cNvPr id="15366" name="Picture 6" descr="http://creatorspace.org/wp-content/uploads/2011/06/kids_do_Science_elec1.jpg"/>
          <p:cNvPicPr>
            <a:picLocks noChangeAspect="1" noChangeArrowheads="1"/>
          </p:cNvPicPr>
          <p:nvPr/>
        </p:nvPicPr>
        <p:blipFill>
          <a:blip r:embed="rId4" cstate="print"/>
          <a:srcRect/>
          <a:stretch>
            <a:fillRect/>
          </a:stretch>
        </p:blipFill>
        <p:spPr bwMode="auto">
          <a:xfrm>
            <a:off x="4286248" y="1714488"/>
            <a:ext cx="3238503" cy="2428877"/>
          </a:xfrm>
          <a:prstGeom prst="roundRect">
            <a:avLst>
              <a:gd name="adj" fmla="val 16667"/>
            </a:avLst>
          </a:prstGeom>
          <a:ln w="28575">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68" name="Picture 8" descr="http://images.teamsugar.com/files/upl1/10/104165/40_2008/science.jpg"/>
          <p:cNvPicPr>
            <a:picLocks noChangeAspect="1" noChangeArrowheads="1"/>
          </p:cNvPicPr>
          <p:nvPr/>
        </p:nvPicPr>
        <p:blipFill>
          <a:blip r:embed="rId5" cstate="print"/>
          <a:srcRect/>
          <a:stretch>
            <a:fillRect/>
          </a:stretch>
        </p:blipFill>
        <p:spPr bwMode="auto">
          <a:xfrm>
            <a:off x="6357950" y="3714752"/>
            <a:ext cx="2143120" cy="2143120"/>
          </a:xfrm>
          <a:prstGeom prst="roundRect">
            <a:avLst>
              <a:gd name="adj" fmla="val 16667"/>
            </a:avLst>
          </a:prstGeom>
          <a:ln w="28575">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72" name="Picture 12" descr="http://1.bp.blogspot.com/_M03UKOl7W7U/TChiRY9N57I/AAAAAAAABuE/jt4cG5gyRyU/s1600/IMG_2407.JPG"/>
          <p:cNvPicPr>
            <a:picLocks noChangeAspect="1" noChangeArrowheads="1"/>
          </p:cNvPicPr>
          <p:nvPr/>
        </p:nvPicPr>
        <p:blipFill>
          <a:blip r:embed="rId6" cstate="print"/>
          <a:srcRect/>
          <a:stretch>
            <a:fillRect/>
          </a:stretch>
        </p:blipFill>
        <p:spPr bwMode="auto">
          <a:xfrm>
            <a:off x="571472" y="1714488"/>
            <a:ext cx="2648245" cy="2052390"/>
          </a:xfrm>
          <a:prstGeom prst="roundRect">
            <a:avLst>
              <a:gd name="adj" fmla="val 16667"/>
            </a:avLst>
          </a:prstGeom>
          <a:ln w="28575">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solidFill>
                  <a:srgbClr val="FDAA03"/>
                </a:solidFill>
              </a:rPr>
              <a:t>Scientific Inquiry</a:t>
            </a:r>
            <a:endParaRPr lang="en-AU" sz="4800" dirty="0">
              <a:solidFill>
                <a:srgbClr val="FDAA03"/>
              </a:solidFill>
            </a:endParaRPr>
          </a:p>
        </p:txBody>
      </p:sp>
      <p:graphicFrame>
        <p:nvGraphicFramePr>
          <p:cNvPr id="7" name="Content Placeholder 6"/>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21410</TotalTime>
  <Words>4810</Words>
  <Application>Microsoft Office PowerPoint</Application>
  <PresentationFormat>On-screen Show (4:3)</PresentationFormat>
  <Paragraphs>493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   Science  in 3R The Plains College 2012</vt:lpstr>
      <vt:lpstr>The curriculum rationale:                        Australian Curriculum </vt:lpstr>
      <vt:lpstr>.</vt:lpstr>
      <vt:lpstr>   </vt:lpstr>
      <vt:lpstr>Slide 5</vt:lpstr>
      <vt:lpstr>Slide 6</vt:lpstr>
      <vt:lpstr>Scientifically literate people</vt:lpstr>
      <vt:lpstr>Science as a Human Endeavour</vt:lpstr>
      <vt:lpstr>Scientific Inquiry</vt:lpstr>
      <vt:lpstr>Teaching Science Constructively</vt:lpstr>
      <vt:lpstr>  </vt:lpstr>
      <vt:lpstr>Heat and Temperature</vt:lpstr>
      <vt:lpstr>What do students need to know? </vt:lpstr>
      <vt:lpstr>What do students need to know?</vt:lpstr>
      <vt:lpstr>Slide 15</vt:lpstr>
      <vt:lpstr>    Common misconceptions  children have about light and shadow   A shadow is something that exists on its own.    Light pushes the shadow away from the object to a wall, the ground, or other surface where the shadow lies  </vt:lpstr>
      <vt:lpstr> Light travels very fast in straight lines until it strikes an object  Shadows result when an object blocks the passage of light  A shadow of an object will move due to  either the motion of the      object or of the light source  Even seemingly transparent objects can form shadows if they        absorb or reflect some of the light striking them     </vt:lpstr>
      <vt:lpstr>    the highest point of the gnomon (the part that            casts a shadow) must point  towards true South    The gnomon  must be aligned with the Earth's         axis of to tell the correct time    Once the gnomon is properly aligned, the shadow position         can  be marked each hour to make a clock which tells         reasonable time                      </vt:lpstr>
      <vt:lpstr>        Summary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dc:creator>
  <cp:lastModifiedBy>Dean</cp:lastModifiedBy>
  <cp:revision>1048</cp:revision>
  <dcterms:created xsi:type="dcterms:W3CDTF">2011-11-15T00:11:55Z</dcterms:created>
  <dcterms:modified xsi:type="dcterms:W3CDTF">2012-10-29T13:00:40Z</dcterms:modified>
</cp:coreProperties>
</file>