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57" r:id="rId7"/>
    <p:sldId id="258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96139-AEFA-45EB-BC5D-FEED6EE5140B}" type="datetimeFigureOut">
              <a:rPr lang="en-US" smtClean="0"/>
              <a:t>8/20/2011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FEE39-C23F-46E6-9762-BBF21CD67B5A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FEE39-C23F-46E6-9762-BBF21CD67B5A}" type="slidenum">
              <a:rPr lang="en-AU" smtClean="0"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FEE39-C23F-46E6-9762-BBF21CD67B5A}" type="slidenum">
              <a:rPr lang="en-AU" smtClean="0"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FEE39-C23F-46E6-9762-BBF21CD67B5A}" type="slidenum">
              <a:rPr lang="en-AU" smtClean="0"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FEE39-C23F-46E6-9762-BBF21CD67B5A}" type="slidenum">
              <a:rPr lang="en-AU" smtClean="0"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FEE39-C23F-46E6-9762-BBF21CD67B5A}" type="slidenum">
              <a:rPr lang="en-AU" smtClean="0"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FEE39-C23F-46E6-9762-BBF21CD67B5A}" type="slidenum">
              <a:rPr lang="en-AU" smtClean="0"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FEE39-C23F-46E6-9762-BBF21CD67B5A}" type="slidenum">
              <a:rPr lang="en-AU" smtClean="0"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FEE39-C23F-46E6-9762-BBF21CD67B5A}" type="slidenum">
              <a:rPr lang="en-AU" smtClean="0"/>
              <a:t>8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FB85-3059-4EBD-A4E1-6D4D525567E5}" type="datetimeFigureOut">
              <a:rPr lang="en-US" smtClean="0"/>
              <a:pPr/>
              <a:t>8/20/2011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A2F5-64B4-4D18-A0EF-EA81974A71F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FB85-3059-4EBD-A4E1-6D4D525567E5}" type="datetimeFigureOut">
              <a:rPr lang="en-US" smtClean="0"/>
              <a:pPr/>
              <a:t>8/20/2011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A2F5-64B4-4D18-A0EF-EA81974A71F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FB85-3059-4EBD-A4E1-6D4D525567E5}" type="datetimeFigureOut">
              <a:rPr lang="en-US" smtClean="0"/>
              <a:pPr/>
              <a:t>8/20/2011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A2F5-64B4-4D18-A0EF-EA81974A71F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FB85-3059-4EBD-A4E1-6D4D525567E5}" type="datetimeFigureOut">
              <a:rPr lang="en-US" smtClean="0"/>
              <a:pPr/>
              <a:t>8/20/2011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A2F5-64B4-4D18-A0EF-EA81974A71F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FB85-3059-4EBD-A4E1-6D4D525567E5}" type="datetimeFigureOut">
              <a:rPr lang="en-US" smtClean="0"/>
              <a:pPr/>
              <a:t>8/20/2011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A2F5-64B4-4D18-A0EF-EA81974A71F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FB85-3059-4EBD-A4E1-6D4D525567E5}" type="datetimeFigureOut">
              <a:rPr lang="en-US" smtClean="0"/>
              <a:pPr/>
              <a:t>8/20/2011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A2F5-64B4-4D18-A0EF-EA81974A71F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FB85-3059-4EBD-A4E1-6D4D525567E5}" type="datetimeFigureOut">
              <a:rPr lang="en-US" smtClean="0"/>
              <a:pPr/>
              <a:t>8/20/2011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A2F5-64B4-4D18-A0EF-EA81974A71F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FB85-3059-4EBD-A4E1-6D4D525567E5}" type="datetimeFigureOut">
              <a:rPr lang="en-US" smtClean="0"/>
              <a:pPr/>
              <a:t>8/20/2011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A2F5-64B4-4D18-A0EF-EA81974A71F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FB85-3059-4EBD-A4E1-6D4D525567E5}" type="datetimeFigureOut">
              <a:rPr lang="en-US" smtClean="0"/>
              <a:pPr/>
              <a:t>8/20/2011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A2F5-64B4-4D18-A0EF-EA81974A71F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FB85-3059-4EBD-A4E1-6D4D525567E5}" type="datetimeFigureOut">
              <a:rPr lang="en-US" smtClean="0"/>
              <a:pPr/>
              <a:t>8/20/2011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A2F5-64B4-4D18-A0EF-EA81974A71F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FB85-3059-4EBD-A4E1-6D4D525567E5}" type="datetimeFigureOut">
              <a:rPr lang="en-US" smtClean="0"/>
              <a:pPr/>
              <a:t>8/20/2011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A2F5-64B4-4D18-A0EF-EA81974A71F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2FB85-3059-4EBD-A4E1-6D4D525567E5}" type="datetimeFigureOut">
              <a:rPr lang="en-US" smtClean="0"/>
              <a:pPr/>
              <a:t>8/20/2011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EA2F5-64B4-4D18-A0EF-EA81974A71FB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1470025"/>
          </a:xfrm>
        </p:spPr>
        <p:txBody>
          <a:bodyPr>
            <a:normAutofit/>
          </a:bodyPr>
          <a:lstStyle/>
          <a:p>
            <a:r>
              <a:rPr lang="en-AU" sz="5400" dirty="0" smtClean="0"/>
              <a:t>Theoretical Background</a:t>
            </a:r>
            <a:endParaRPr lang="en-AU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2857496"/>
            <a:ext cx="22669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00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AU" sz="7200" dirty="0" smtClean="0"/>
              <a:t>Mathematics is a Language!</a:t>
            </a:r>
          </a:p>
          <a:p>
            <a:pPr>
              <a:buNone/>
            </a:pPr>
            <a:endParaRPr lang="en-AU" dirty="0"/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/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(Jamison- Proctor, 2011)</a:t>
            </a:r>
            <a:endParaRPr lang="en-AU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dirty="0" smtClean="0"/>
              <a:t>There are 4 levels of mathematical language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AU" dirty="0" smtClean="0"/>
              <a:t>Children’s language</a:t>
            </a:r>
          </a:p>
          <a:p>
            <a:pPr marL="514350" indent="-514350">
              <a:buAutoNum type="arabicPeriod"/>
            </a:pPr>
            <a:r>
              <a:rPr lang="en-AU" dirty="0" smtClean="0"/>
              <a:t>Materials language</a:t>
            </a:r>
          </a:p>
          <a:p>
            <a:pPr marL="514350" indent="-514350">
              <a:buAutoNum type="arabicPeriod"/>
            </a:pPr>
            <a:r>
              <a:rPr lang="en-AU" dirty="0" smtClean="0"/>
              <a:t>Mathematics language</a:t>
            </a:r>
          </a:p>
          <a:p>
            <a:pPr marL="514350" indent="-514350">
              <a:buAutoNum type="arabicPeriod"/>
            </a:pPr>
            <a:r>
              <a:rPr lang="en-AU" dirty="0" smtClean="0"/>
              <a:t>Symbolic language</a:t>
            </a:r>
          </a:p>
          <a:p>
            <a:pPr marL="514350" indent="-514350">
              <a:buAutoNum type="arabicPeriod"/>
            </a:pPr>
            <a:endParaRPr lang="en-AU" dirty="0"/>
          </a:p>
          <a:p>
            <a:pPr marL="514350" indent="-514350">
              <a:buAutoNum type="arabicPeriod"/>
            </a:pPr>
            <a:endParaRPr lang="en-AU" dirty="0" smtClean="0"/>
          </a:p>
          <a:p>
            <a:pPr marL="514350" indent="-514350">
              <a:buAutoNum type="arabicPeriod"/>
            </a:pPr>
            <a:endParaRPr lang="en-AU" dirty="0"/>
          </a:p>
          <a:p>
            <a:pPr marL="514350" indent="-514350">
              <a:buNone/>
            </a:pPr>
            <a:r>
              <a:rPr lang="en-AU" dirty="0" smtClean="0"/>
              <a:t>(Jamieson-Proctor, 2011)</a:t>
            </a:r>
            <a:endParaRPr lang="en-AU" dirty="0"/>
          </a:p>
        </p:txBody>
      </p:sp>
    </p:spTree>
  </p:cSld>
  <p:clrMapOvr>
    <a:masterClrMapping/>
  </p:clrMapOvr>
  <p:transition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8101042" cy="3857651"/>
          </a:xfrm>
        </p:spPr>
        <p:txBody>
          <a:bodyPr>
            <a:normAutofit/>
          </a:bodyPr>
          <a:lstStyle/>
          <a:p>
            <a:r>
              <a:rPr lang="en-AU" dirty="0" smtClean="0"/>
              <a:t>When looking at operations, it is important to consider the language model for mathematics.</a:t>
            </a:r>
            <a:endParaRPr lang="en-AU" dirty="0"/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 to Math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AU" dirty="0" smtClean="0"/>
              <a:t>Addition and Subtraction are connected.</a:t>
            </a:r>
          </a:p>
          <a:p>
            <a:pPr>
              <a:buFont typeface="Arial" charset="0"/>
              <a:buChar char="•"/>
            </a:pPr>
            <a:r>
              <a:rPr lang="en-AU" dirty="0" smtClean="0"/>
              <a:t>Children should be taught ‘to think about number in terms of parts and missing parts’ (Van De </a:t>
            </a:r>
            <a:r>
              <a:rPr lang="en-AU" dirty="0" err="1" smtClean="0"/>
              <a:t>Walle</a:t>
            </a:r>
            <a:r>
              <a:rPr lang="en-AU" dirty="0" smtClean="0"/>
              <a:t> et al, 2010). </a:t>
            </a:r>
          </a:p>
          <a:p>
            <a:pPr>
              <a:buNone/>
            </a:pPr>
            <a:endParaRPr lang="en-AU" dirty="0"/>
          </a:p>
          <a:p>
            <a:pPr>
              <a:buNone/>
            </a:pPr>
            <a:r>
              <a:rPr lang="en-AU" dirty="0" smtClean="0"/>
              <a:t>(Lovell, 1971)</a:t>
            </a:r>
            <a:endParaRPr lang="en-AU" dirty="0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000" dirty="0" smtClean="0"/>
              <a:t>Addition and Subtraction</a:t>
            </a:r>
            <a:endParaRPr lang="en-AU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AU" sz="4400" dirty="0" smtClean="0"/>
              <a:t>Addition and Subtraction are connected.</a:t>
            </a:r>
          </a:p>
          <a:p>
            <a:pPr>
              <a:buFont typeface="Arial" charset="0"/>
              <a:buChar char="•"/>
            </a:pPr>
            <a:r>
              <a:rPr lang="en-AU" sz="4400" dirty="0" smtClean="0"/>
              <a:t>Children </a:t>
            </a:r>
            <a:r>
              <a:rPr lang="en-AU" sz="4400" dirty="0"/>
              <a:t>should be taught ‘to think </a:t>
            </a:r>
            <a:r>
              <a:rPr lang="en-AU" sz="4400" dirty="0" smtClean="0"/>
              <a:t>about number </a:t>
            </a:r>
            <a:r>
              <a:rPr lang="en-AU" sz="4400" dirty="0"/>
              <a:t>in terms of parts and missing parts’ (Van De </a:t>
            </a:r>
            <a:r>
              <a:rPr lang="en-AU" sz="4400" dirty="0" err="1"/>
              <a:t>Walle</a:t>
            </a:r>
            <a:r>
              <a:rPr lang="en-AU" sz="4400" dirty="0"/>
              <a:t> et al, 2010). </a:t>
            </a:r>
            <a:endParaRPr lang="en-AU" sz="4400" dirty="0" smtClean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5400" dirty="0" smtClean="0"/>
              <a:t>Multiplication and Division</a:t>
            </a:r>
            <a:endParaRPr lang="en-AU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r>
              <a:rPr lang="en-AU" sz="4000" dirty="0" smtClean="0"/>
              <a:t>Multiplication and Division are connected.</a:t>
            </a:r>
          </a:p>
          <a:p>
            <a:r>
              <a:rPr lang="en-AU" sz="4000" dirty="0" smtClean="0"/>
              <a:t>‘Division names a missing factor in terms of the known factor and the product’ (Van De </a:t>
            </a:r>
            <a:r>
              <a:rPr lang="en-AU" sz="4000" dirty="0" err="1" smtClean="0"/>
              <a:t>Walle</a:t>
            </a:r>
            <a:r>
              <a:rPr lang="en-AU" sz="4000" dirty="0" smtClean="0"/>
              <a:t> et al, 2010).</a:t>
            </a:r>
          </a:p>
        </p:txBody>
      </p: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Reference List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AU" dirty="0"/>
              <a:t>Karp K, Bay-Williams J &amp; Van De </a:t>
            </a:r>
            <a:r>
              <a:rPr lang="en-AU" dirty="0" err="1"/>
              <a:t>Walle</a:t>
            </a:r>
            <a:r>
              <a:rPr lang="en-AU" dirty="0"/>
              <a:t> J. (2010) </a:t>
            </a:r>
            <a:r>
              <a:rPr lang="en-AU" i="1" dirty="0"/>
              <a:t>Elementary &amp; Middle School Mathematics 7</a:t>
            </a:r>
            <a:r>
              <a:rPr lang="en-AU" i="1" baseline="30000" dirty="0"/>
              <a:t>th</a:t>
            </a:r>
            <a:r>
              <a:rPr lang="en-AU" i="1" dirty="0"/>
              <a:t> ed. </a:t>
            </a:r>
            <a:r>
              <a:rPr lang="en-AU" dirty="0"/>
              <a:t>USA: Pearson Education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Lovell </a:t>
            </a:r>
            <a:r>
              <a:rPr lang="en-AU" dirty="0"/>
              <a:t>K. (1971</a:t>
            </a:r>
            <a:r>
              <a:rPr lang="en-AU" i="1" dirty="0"/>
              <a:t>) The Growth of Understanding in Mathematics: Kindergarten through grade three.</a:t>
            </a:r>
            <a:r>
              <a:rPr lang="en-AU" dirty="0"/>
              <a:t> New York: Holt, Rinehart and Winston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Jamieson-Proctor </a:t>
            </a:r>
            <a:r>
              <a:rPr lang="en-AU" dirty="0"/>
              <a:t>R. (2011) Lecture </a:t>
            </a:r>
            <a:r>
              <a:rPr lang="en-AU" dirty="0" smtClean="0"/>
              <a:t>One</a:t>
            </a:r>
            <a:endParaRPr lang="en-AU" dirty="0"/>
          </a:p>
        </p:txBody>
      </p:sp>
    </p:spTree>
  </p:cSld>
  <p:clrMapOvr>
    <a:masterClrMapping/>
  </p:clrMapOvr>
  <p:transition spd="med">
    <p:pull dir="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228</Words>
  <Application>Microsoft Office PowerPoint</Application>
  <PresentationFormat>On-screen Show (4:3)</PresentationFormat>
  <Paragraphs>42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Theoretical Background</vt:lpstr>
      <vt:lpstr>Slide 2</vt:lpstr>
      <vt:lpstr>There are 4 levels of mathematical language</vt:lpstr>
      <vt:lpstr>When looking at operations, it is important to consider the language model for mathematics.</vt:lpstr>
      <vt:lpstr>Introduction to Math</vt:lpstr>
      <vt:lpstr>Addition and Subtraction</vt:lpstr>
      <vt:lpstr>Multiplication and Division</vt:lpstr>
      <vt:lpstr>Reference List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Theoretical Background</dc:title>
  <dc:creator>Vash</dc:creator>
  <cp:lastModifiedBy>Vash</cp:lastModifiedBy>
  <cp:revision>10</cp:revision>
  <dcterms:created xsi:type="dcterms:W3CDTF">2011-08-20T07:30:35Z</dcterms:created>
  <dcterms:modified xsi:type="dcterms:W3CDTF">2011-08-20T08:58:25Z</dcterms:modified>
</cp:coreProperties>
</file>